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5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6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20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305" r:id="rId3"/>
    <p:sldId id="324" r:id="rId4"/>
    <p:sldId id="311" r:id="rId5"/>
    <p:sldId id="336" r:id="rId6"/>
    <p:sldId id="327" r:id="rId7"/>
    <p:sldId id="325" r:id="rId8"/>
    <p:sldId id="302" r:id="rId9"/>
    <p:sldId id="309" r:id="rId10"/>
    <p:sldId id="329" r:id="rId11"/>
    <p:sldId id="333" r:id="rId12"/>
    <p:sldId id="330" r:id="rId13"/>
    <p:sldId id="323" r:id="rId14"/>
    <p:sldId id="310" r:id="rId15"/>
    <p:sldId id="314" r:id="rId16"/>
    <p:sldId id="315" r:id="rId17"/>
    <p:sldId id="331" r:id="rId18"/>
    <p:sldId id="332" r:id="rId19"/>
    <p:sldId id="337" r:id="rId20"/>
    <p:sldId id="338" r:id="rId21"/>
    <p:sldId id="269" r:id="rId22"/>
    <p:sldId id="339" r:id="rId23"/>
  </p:sldIdLst>
  <p:sldSz cx="12192000" cy="6858000"/>
  <p:notesSz cx="6792913" cy="992505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47A6C6"/>
    <a:srgbClr val="3CA8D3"/>
    <a:srgbClr val="8C8C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B9631B5-78F2-41C9-869B-9F39066F8104}" styleName="Stijl, gemiddeld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196" autoAdjust="0"/>
  </p:normalViewPr>
  <p:slideViewPr>
    <p:cSldViewPr snapToGrid="0">
      <p:cViewPr varScale="1">
        <p:scale>
          <a:sx n="92" d="100"/>
          <a:sy n="92" d="100"/>
        </p:scale>
        <p:origin x="12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5026" y="749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E374BF-50D0-4D9E-A358-E23C52D433B9}" type="doc">
      <dgm:prSet loTypeId="urn:microsoft.com/office/officeart/2008/layout/LinedList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GB"/>
        </a:p>
      </dgm:t>
    </dgm:pt>
    <dgm:pt modelId="{E61A09AA-7101-43A9-ADF4-FDDD2D17F325}">
      <dgm:prSet phldrT="[Text]" custT="1"/>
      <dgm:spPr/>
      <dgm:t>
        <a:bodyPr/>
        <a:lstStyle/>
        <a:p>
          <a:r>
            <a:rPr 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1. </a:t>
          </a:r>
          <a:r>
            <a:rPr lang="el-GR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Κανονισμός</a:t>
          </a:r>
          <a:r>
            <a:rPr 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el-GR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για την Τεχνητή Νοημοσύνη</a:t>
          </a:r>
          <a:r>
            <a:rPr lang="el" sz="2400" kern="1200" noProof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(ΤΝ)</a:t>
          </a:r>
          <a:r>
            <a:rPr lang="en-US" sz="2400" kern="1200" noProof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(EE 2024/1689)</a:t>
          </a:r>
          <a:r>
            <a:rPr lang="el" sz="2400" kern="1200" noProof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&amp; </a:t>
          </a:r>
          <a:r>
            <a:rPr lang="el-GR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Γενικός </a:t>
          </a:r>
          <a:r>
            <a:rPr lang="el-GR" sz="2400" kern="1200" dirty="0"/>
            <a:t>Κανονισμός για την Προστασία Δεδομένων (ΕΕ) 2016/679 (</a:t>
          </a:r>
          <a:r>
            <a:rPr lang="el" sz="2400" kern="1200" noProof="0" dirty="0"/>
            <a:t>ΓΚΠΔ </a:t>
          </a:r>
          <a:r>
            <a:rPr lang="en-US" sz="2400" kern="1200" noProof="0" dirty="0"/>
            <a:t>(</a:t>
          </a:r>
          <a:r>
            <a:rPr lang="el" sz="2400" kern="1200" noProof="0" dirty="0"/>
            <a:t>GDPR</a:t>
          </a:r>
          <a:r>
            <a:rPr lang="en-US" sz="2400" kern="1200" noProof="0" dirty="0"/>
            <a:t>)</a:t>
          </a:r>
          <a:r>
            <a:rPr lang="el" sz="2400" kern="1200" noProof="0" dirty="0"/>
            <a:t>)  - Αλληλεπίδραση</a:t>
          </a:r>
        </a:p>
      </dgm:t>
    </dgm:pt>
    <dgm:pt modelId="{5E89E78E-B96E-4D2E-99E8-F5A4A6CB522A}" type="parTrans" cxnId="{982B0DA3-B710-4121-9ECC-01E4B12204B2}">
      <dgm:prSet/>
      <dgm:spPr/>
      <dgm:t>
        <a:bodyPr/>
        <a:lstStyle/>
        <a:p>
          <a:endParaRPr lang="en-GB"/>
        </a:p>
      </dgm:t>
    </dgm:pt>
    <dgm:pt modelId="{4267C57F-FC7B-44BE-A295-62E210A21C41}" type="sibTrans" cxnId="{982B0DA3-B710-4121-9ECC-01E4B12204B2}">
      <dgm:prSet/>
      <dgm:spPr/>
      <dgm:t>
        <a:bodyPr/>
        <a:lstStyle/>
        <a:p>
          <a:endParaRPr lang="en-GB"/>
        </a:p>
      </dgm:t>
    </dgm:pt>
    <dgm:pt modelId="{46AC5575-4A40-4866-AE92-F763730C4C80}">
      <dgm:prSet phldrT="[Text]" custT="1"/>
      <dgm:spPr/>
      <dgm:t>
        <a:bodyPr/>
        <a:lstStyle/>
        <a:p>
          <a:r>
            <a:rPr lang="el" sz="2400" noProof="0" dirty="0"/>
            <a:t>4. Η </a:t>
          </a:r>
          <a:r>
            <a:rPr lang="el-GR" sz="2400" noProof="0" dirty="0"/>
            <a:t>ε</a:t>
          </a:r>
          <a:r>
            <a:rPr lang="el" sz="2400" noProof="0" dirty="0"/>
            <a:t>πόμενη μέρα </a:t>
          </a:r>
        </a:p>
      </dgm:t>
    </dgm:pt>
    <dgm:pt modelId="{AC73BA5C-4CD2-4A70-A584-E3D8EAEA9B96}" type="parTrans" cxnId="{869DBCE2-CF08-4173-95DC-3BA703A31DD6}">
      <dgm:prSet/>
      <dgm:spPr/>
      <dgm:t>
        <a:bodyPr/>
        <a:lstStyle/>
        <a:p>
          <a:endParaRPr lang="en-US"/>
        </a:p>
      </dgm:t>
    </dgm:pt>
    <dgm:pt modelId="{FE243B95-7479-433E-8D4A-1621FA344E9E}" type="sibTrans" cxnId="{869DBCE2-CF08-4173-95DC-3BA703A31DD6}">
      <dgm:prSet/>
      <dgm:spPr/>
      <dgm:t>
        <a:bodyPr/>
        <a:lstStyle/>
        <a:p>
          <a:endParaRPr lang="en-US"/>
        </a:p>
      </dgm:t>
    </dgm:pt>
    <dgm:pt modelId="{106FD50B-5F72-4919-975E-6E9774DE400C}">
      <dgm:prSet phldrT="[Text]" custT="1"/>
      <dgm:spPr/>
      <dgm:t>
        <a:bodyPr/>
        <a:lstStyle/>
        <a:p>
          <a:r>
            <a:rPr lang="el" sz="2400" noProof="0" dirty="0"/>
            <a:t>3. Το έργο του ΕΣΠΔ για την προστασία δεδομένων και ΤΝ</a:t>
          </a:r>
          <a:endParaRPr lang="en-GB" sz="2400" dirty="0"/>
        </a:p>
      </dgm:t>
    </dgm:pt>
    <dgm:pt modelId="{7138850E-6E2B-4EA1-A61B-EECFBED9BC47}" type="parTrans" cxnId="{EBDBDBBB-68BE-49C1-B6B9-623B3F0535BF}">
      <dgm:prSet/>
      <dgm:spPr/>
      <dgm:t>
        <a:bodyPr/>
        <a:lstStyle/>
        <a:p>
          <a:endParaRPr lang="en-US"/>
        </a:p>
      </dgm:t>
    </dgm:pt>
    <dgm:pt modelId="{3D963D28-D003-4B7B-BD64-56DB39A99183}" type="sibTrans" cxnId="{EBDBDBBB-68BE-49C1-B6B9-623B3F0535BF}">
      <dgm:prSet/>
      <dgm:spPr/>
      <dgm:t>
        <a:bodyPr/>
        <a:lstStyle/>
        <a:p>
          <a:endParaRPr lang="en-US"/>
        </a:p>
      </dgm:t>
    </dgm:pt>
    <dgm:pt modelId="{B453E38F-AFA4-47B5-AFC4-C378DF0C1268}">
      <dgm:prSet phldrT="[Text]" custT="1"/>
      <dgm:spPr/>
      <dgm:t>
        <a:bodyPr/>
        <a:lstStyle/>
        <a:p>
          <a:r>
            <a:rPr lang="el" sz="2400" noProof="0" dirty="0"/>
            <a:t>2. Ο ρόλος των Αρχών Προστασίας Δεδεομένων</a:t>
          </a:r>
          <a:r>
            <a:rPr lang="en-US" sz="2400" noProof="0" dirty="0"/>
            <a:t> </a:t>
          </a:r>
          <a:r>
            <a:rPr lang="el" sz="2400" noProof="0" dirty="0"/>
            <a:t>(ΑΠΔ) και του </a:t>
          </a:r>
          <a:r>
            <a:rPr lang="el-GR" sz="2400" dirty="0"/>
            <a:t>Ευρωπαϊκού Συμβουλίου Προστασίας Δεδομένων (ΕΣΠΔ)</a:t>
          </a:r>
          <a:r>
            <a:rPr lang="el" sz="2400" noProof="0" dirty="0"/>
            <a:t> σε σχέση με την ΤΝ</a:t>
          </a:r>
          <a:endParaRPr lang="en-GB" sz="2400" dirty="0"/>
        </a:p>
      </dgm:t>
    </dgm:pt>
    <dgm:pt modelId="{61739484-73AA-4E27-B86B-EFD8019043F4}" type="parTrans" cxnId="{F935DDC8-439C-4EE3-8B0E-6543812683DE}">
      <dgm:prSet/>
      <dgm:spPr/>
      <dgm:t>
        <a:bodyPr/>
        <a:lstStyle/>
        <a:p>
          <a:endParaRPr lang="en-US"/>
        </a:p>
      </dgm:t>
    </dgm:pt>
    <dgm:pt modelId="{9F70F8A1-60DA-48A3-8FD3-86FEFB6FF620}" type="sibTrans" cxnId="{F935DDC8-439C-4EE3-8B0E-6543812683DE}">
      <dgm:prSet/>
      <dgm:spPr/>
      <dgm:t>
        <a:bodyPr/>
        <a:lstStyle/>
        <a:p>
          <a:endParaRPr lang="en-US"/>
        </a:p>
      </dgm:t>
    </dgm:pt>
    <dgm:pt modelId="{A1FB14C3-3E42-41CE-A40D-38B2B895E88F}" type="pres">
      <dgm:prSet presAssocID="{16E374BF-50D0-4D9E-A358-E23C52D433B9}" presName="vert0" presStyleCnt="0">
        <dgm:presLayoutVars>
          <dgm:dir/>
          <dgm:animOne val="branch"/>
          <dgm:animLvl val="lvl"/>
        </dgm:presLayoutVars>
      </dgm:prSet>
      <dgm:spPr/>
    </dgm:pt>
    <dgm:pt modelId="{562E1579-99B7-476C-98C0-06290020F7D7}" type="pres">
      <dgm:prSet presAssocID="{E61A09AA-7101-43A9-ADF4-FDDD2D17F325}" presName="thickLine" presStyleLbl="alignNode1" presStyleIdx="0" presStyleCnt="4"/>
      <dgm:spPr/>
    </dgm:pt>
    <dgm:pt modelId="{3FE2321A-1404-48F7-86EE-79825BA9A0D7}" type="pres">
      <dgm:prSet presAssocID="{E61A09AA-7101-43A9-ADF4-FDDD2D17F325}" presName="horz1" presStyleCnt="0"/>
      <dgm:spPr/>
    </dgm:pt>
    <dgm:pt modelId="{DA2DA0A8-3A84-4C5D-9814-561BEB4FF0B0}" type="pres">
      <dgm:prSet presAssocID="{E61A09AA-7101-43A9-ADF4-FDDD2D17F325}" presName="tx1" presStyleLbl="revTx" presStyleIdx="0" presStyleCnt="4"/>
      <dgm:spPr/>
    </dgm:pt>
    <dgm:pt modelId="{A9664A25-ED74-47DB-A373-1380BD65BA60}" type="pres">
      <dgm:prSet presAssocID="{E61A09AA-7101-43A9-ADF4-FDDD2D17F325}" presName="vert1" presStyleCnt="0"/>
      <dgm:spPr/>
    </dgm:pt>
    <dgm:pt modelId="{E57C1B72-C1C8-4827-B940-89ED841CCBD1}" type="pres">
      <dgm:prSet presAssocID="{B453E38F-AFA4-47B5-AFC4-C378DF0C1268}" presName="thickLine" presStyleLbl="alignNode1" presStyleIdx="1" presStyleCnt="4"/>
      <dgm:spPr/>
    </dgm:pt>
    <dgm:pt modelId="{C7B21F85-387D-493E-9E94-959627ABDCC7}" type="pres">
      <dgm:prSet presAssocID="{B453E38F-AFA4-47B5-AFC4-C378DF0C1268}" presName="horz1" presStyleCnt="0"/>
      <dgm:spPr/>
    </dgm:pt>
    <dgm:pt modelId="{2FE1BB46-C061-40DA-82A4-AE8D5B9A09E9}" type="pres">
      <dgm:prSet presAssocID="{B453E38F-AFA4-47B5-AFC4-C378DF0C1268}" presName="tx1" presStyleLbl="revTx" presStyleIdx="1" presStyleCnt="4"/>
      <dgm:spPr/>
    </dgm:pt>
    <dgm:pt modelId="{7DC6017B-09C5-4E6C-980A-D523F7C3AF11}" type="pres">
      <dgm:prSet presAssocID="{B453E38F-AFA4-47B5-AFC4-C378DF0C1268}" presName="vert1" presStyleCnt="0"/>
      <dgm:spPr/>
    </dgm:pt>
    <dgm:pt modelId="{50D9ADE4-3E78-44F1-AC7A-2AAC414FA2E9}" type="pres">
      <dgm:prSet presAssocID="{106FD50B-5F72-4919-975E-6E9774DE400C}" presName="thickLine" presStyleLbl="alignNode1" presStyleIdx="2" presStyleCnt="4"/>
      <dgm:spPr/>
    </dgm:pt>
    <dgm:pt modelId="{F4C28AA4-23EF-42CD-BA40-D4A3EF6C80A6}" type="pres">
      <dgm:prSet presAssocID="{106FD50B-5F72-4919-975E-6E9774DE400C}" presName="horz1" presStyleCnt="0"/>
      <dgm:spPr/>
    </dgm:pt>
    <dgm:pt modelId="{ADB9F5C0-C370-42D5-887D-CCAF1DC10019}" type="pres">
      <dgm:prSet presAssocID="{106FD50B-5F72-4919-975E-6E9774DE400C}" presName="tx1" presStyleLbl="revTx" presStyleIdx="2" presStyleCnt="4" custScaleY="49480"/>
      <dgm:spPr/>
    </dgm:pt>
    <dgm:pt modelId="{390E673C-6B47-40C6-B32A-3490FC54A171}" type="pres">
      <dgm:prSet presAssocID="{106FD50B-5F72-4919-975E-6E9774DE400C}" presName="vert1" presStyleCnt="0"/>
      <dgm:spPr/>
    </dgm:pt>
    <dgm:pt modelId="{294E2D3C-DEB6-4E3E-A654-1BEA29F53477}" type="pres">
      <dgm:prSet presAssocID="{46AC5575-4A40-4866-AE92-F763730C4C80}" presName="thickLine" presStyleLbl="alignNode1" presStyleIdx="3" presStyleCnt="4"/>
      <dgm:spPr/>
    </dgm:pt>
    <dgm:pt modelId="{B7DF7116-37DF-4DEA-9C05-D86EC2C404BB}" type="pres">
      <dgm:prSet presAssocID="{46AC5575-4A40-4866-AE92-F763730C4C80}" presName="horz1" presStyleCnt="0"/>
      <dgm:spPr/>
    </dgm:pt>
    <dgm:pt modelId="{199635B3-6908-4C38-9968-210BE01630B8}" type="pres">
      <dgm:prSet presAssocID="{46AC5575-4A40-4866-AE92-F763730C4C80}" presName="tx1" presStyleLbl="revTx" presStyleIdx="3" presStyleCnt="4"/>
      <dgm:spPr/>
    </dgm:pt>
    <dgm:pt modelId="{9ABD808F-4145-4B08-B303-F33535C68695}" type="pres">
      <dgm:prSet presAssocID="{46AC5575-4A40-4866-AE92-F763730C4C80}" presName="vert1" presStyleCnt="0"/>
      <dgm:spPr/>
    </dgm:pt>
  </dgm:ptLst>
  <dgm:cxnLst>
    <dgm:cxn modelId="{5792E61D-35D8-4E4E-92B4-7EE1C2F2A17F}" type="presOf" srcId="{B453E38F-AFA4-47B5-AFC4-C378DF0C1268}" destId="{2FE1BB46-C061-40DA-82A4-AE8D5B9A09E9}" srcOrd="0" destOrd="0" presId="urn:microsoft.com/office/officeart/2008/layout/LinedList"/>
    <dgm:cxn modelId="{2CB7AF27-1481-4D06-B011-D813A9BCB62F}" type="presOf" srcId="{E61A09AA-7101-43A9-ADF4-FDDD2D17F325}" destId="{DA2DA0A8-3A84-4C5D-9814-561BEB4FF0B0}" srcOrd="0" destOrd="0" presId="urn:microsoft.com/office/officeart/2008/layout/LinedList"/>
    <dgm:cxn modelId="{52DEDF30-4750-4A85-B019-E4968B4B0A03}" type="presOf" srcId="{46AC5575-4A40-4866-AE92-F763730C4C80}" destId="{199635B3-6908-4C38-9968-210BE01630B8}" srcOrd="0" destOrd="0" presId="urn:microsoft.com/office/officeart/2008/layout/LinedList"/>
    <dgm:cxn modelId="{EFE95164-B57D-44DE-9C2D-8E0D2FF7CA3D}" type="presOf" srcId="{16E374BF-50D0-4D9E-A358-E23C52D433B9}" destId="{A1FB14C3-3E42-41CE-A40D-38B2B895E88F}" srcOrd="0" destOrd="0" presId="urn:microsoft.com/office/officeart/2008/layout/LinedList"/>
    <dgm:cxn modelId="{42629774-E106-4292-8778-6DE26ABC3DE1}" type="presOf" srcId="{106FD50B-5F72-4919-975E-6E9774DE400C}" destId="{ADB9F5C0-C370-42D5-887D-CCAF1DC10019}" srcOrd="0" destOrd="0" presId="urn:microsoft.com/office/officeart/2008/layout/LinedList"/>
    <dgm:cxn modelId="{982B0DA3-B710-4121-9ECC-01E4B12204B2}" srcId="{16E374BF-50D0-4D9E-A358-E23C52D433B9}" destId="{E61A09AA-7101-43A9-ADF4-FDDD2D17F325}" srcOrd="0" destOrd="0" parTransId="{5E89E78E-B96E-4D2E-99E8-F5A4A6CB522A}" sibTransId="{4267C57F-FC7B-44BE-A295-62E210A21C41}"/>
    <dgm:cxn modelId="{EBDBDBBB-68BE-49C1-B6B9-623B3F0535BF}" srcId="{16E374BF-50D0-4D9E-A358-E23C52D433B9}" destId="{106FD50B-5F72-4919-975E-6E9774DE400C}" srcOrd="2" destOrd="0" parTransId="{7138850E-6E2B-4EA1-A61B-EECFBED9BC47}" sibTransId="{3D963D28-D003-4B7B-BD64-56DB39A99183}"/>
    <dgm:cxn modelId="{F935DDC8-439C-4EE3-8B0E-6543812683DE}" srcId="{16E374BF-50D0-4D9E-A358-E23C52D433B9}" destId="{B453E38F-AFA4-47B5-AFC4-C378DF0C1268}" srcOrd="1" destOrd="0" parTransId="{61739484-73AA-4E27-B86B-EFD8019043F4}" sibTransId="{9F70F8A1-60DA-48A3-8FD3-86FEFB6FF620}"/>
    <dgm:cxn modelId="{869DBCE2-CF08-4173-95DC-3BA703A31DD6}" srcId="{16E374BF-50D0-4D9E-A358-E23C52D433B9}" destId="{46AC5575-4A40-4866-AE92-F763730C4C80}" srcOrd="3" destOrd="0" parTransId="{AC73BA5C-4CD2-4A70-A584-E3D8EAEA9B96}" sibTransId="{FE243B95-7479-433E-8D4A-1621FA344E9E}"/>
    <dgm:cxn modelId="{411008F2-A7C4-4F2E-904C-DAFF68F8F18E}" type="presParOf" srcId="{A1FB14C3-3E42-41CE-A40D-38B2B895E88F}" destId="{562E1579-99B7-476C-98C0-06290020F7D7}" srcOrd="0" destOrd="0" presId="urn:microsoft.com/office/officeart/2008/layout/LinedList"/>
    <dgm:cxn modelId="{3EB4F2B6-4229-4ACA-821F-1AAC16F0E662}" type="presParOf" srcId="{A1FB14C3-3E42-41CE-A40D-38B2B895E88F}" destId="{3FE2321A-1404-48F7-86EE-79825BA9A0D7}" srcOrd="1" destOrd="0" presId="urn:microsoft.com/office/officeart/2008/layout/LinedList"/>
    <dgm:cxn modelId="{5AF3EFEE-7D2A-4ED2-B578-6324A40E3EEB}" type="presParOf" srcId="{3FE2321A-1404-48F7-86EE-79825BA9A0D7}" destId="{DA2DA0A8-3A84-4C5D-9814-561BEB4FF0B0}" srcOrd="0" destOrd="0" presId="urn:microsoft.com/office/officeart/2008/layout/LinedList"/>
    <dgm:cxn modelId="{21951B17-AB00-4E5D-9B3E-5E06FDA827E4}" type="presParOf" srcId="{3FE2321A-1404-48F7-86EE-79825BA9A0D7}" destId="{A9664A25-ED74-47DB-A373-1380BD65BA60}" srcOrd="1" destOrd="0" presId="urn:microsoft.com/office/officeart/2008/layout/LinedList"/>
    <dgm:cxn modelId="{C2CE4C8C-3A33-4217-8103-D6F3B1A15B3A}" type="presParOf" srcId="{A1FB14C3-3E42-41CE-A40D-38B2B895E88F}" destId="{E57C1B72-C1C8-4827-B940-89ED841CCBD1}" srcOrd="2" destOrd="0" presId="urn:microsoft.com/office/officeart/2008/layout/LinedList"/>
    <dgm:cxn modelId="{1485B326-BF10-406C-9A9C-29C5144004E2}" type="presParOf" srcId="{A1FB14C3-3E42-41CE-A40D-38B2B895E88F}" destId="{C7B21F85-387D-493E-9E94-959627ABDCC7}" srcOrd="3" destOrd="0" presId="urn:microsoft.com/office/officeart/2008/layout/LinedList"/>
    <dgm:cxn modelId="{01A0FB17-5336-4847-9332-6736C2B82F78}" type="presParOf" srcId="{C7B21F85-387D-493E-9E94-959627ABDCC7}" destId="{2FE1BB46-C061-40DA-82A4-AE8D5B9A09E9}" srcOrd="0" destOrd="0" presId="urn:microsoft.com/office/officeart/2008/layout/LinedList"/>
    <dgm:cxn modelId="{0B249F4B-B494-4B82-BB4C-F882C930146A}" type="presParOf" srcId="{C7B21F85-387D-493E-9E94-959627ABDCC7}" destId="{7DC6017B-09C5-4E6C-980A-D523F7C3AF11}" srcOrd="1" destOrd="0" presId="urn:microsoft.com/office/officeart/2008/layout/LinedList"/>
    <dgm:cxn modelId="{399CEFCE-EC6E-4318-B2C6-C8C9BFE6FF32}" type="presParOf" srcId="{A1FB14C3-3E42-41CE-A40D-38B2B895E88F}" destId="{50D9ADE4-3E78-44F1-AC7A-2AAC414FA2E9}" srcOrd="4" destOrd="0" presId="urn:microsoft.com/office/officeart/2008/layout/LinedList"/>
    <dgm:cxn modelId="{F23BADFE-1AF6-490B-B8A6-E00D849F166B}" type="presParOf" srcId="{A1FB14C3-3E42-41CE-A40D-38B2B895E88F}" destId="{F4C28AA4-23EF-42CD-BA40-D4A3EF6C80A6}" srcOrd="5" destOrd="0" presId="urn:microsoft.com/office/officeart/2008/layout/LinedList"/>
    <dgm:cxn modelId="{F80042A8-C8CA-4384-B024-25157B5D66A3}" type="presParOf" srcId="{F4C28AA4-23EF-42CD-BA40-D4A3EF6C80A6}" destId="{ADB9F5C0-C370-42D5-887D-CCAF1DC10019}" srcOrd="0" destOrd="0" presId="urn:microsoft.com/office/officeart/2008/layout/LinedList"/>
    <dgm:cxn modelId="{5FF9D22F-D098-42F1-9D84-B55496CC4CF7}" type="presParOf" srcId="{F4C28AA4-23EF-42CD-BA40-D4A3EF6C80A6}" destId="{390E673C-6B47-40C6-B32A-3490FC54A171}" srcOrd="1" destOrd="0" presId="urn:microsoft.com/office/officeart/2008/layout/LinedList"/>
    <dgm:cxn modelId="{540ED601-974D-44F8-9D68-7009EEE09803}" type="presParOf" srcId="{A1FB14C3-3E42-41CE-A40D-38B2B895E88F}" destId="{294E2D3C-DEB6-4E3E-A654-1BEA29F53477}" srcOrd="6" destOrd="0" presId="urn:microsoft.com/office/officeart/2008/layout/LinedList"/>
    <dgm:cxn modelId="{CEBFF21C-6607-493C-9A3D-0CAAD9FC4A13}" type="presParOf" srcId="{A1FB14C3-3E42-41CE-A40D-38B2B895E88F}" destId="{B7DF7116-37DF-4DEA-9C05-D86EC2C404BB}" srcOrd="7" destOrd="0" presId="urn:microsoft.com/office/officeart/2008/layout/LinedList"/>
    <dgm:cxn modelId="{5004AC92-1B34-4F5C-B5CE-0ED5AA8C82B7}" type="presParOf" srcId="{B7DF7116-37DF-4DEA-9C05-D86EC2C404BB}" destId="{199635B3-6908-4C38-9968-210BE01630B8}" srcOrd="0" destOrd="0" presId="urn:microsoft.com/office/officeart/2008/layout/LinedList"/>
    <dgm:cxn modelId="{D9CFA5AF-EEBD-4672-8F0F-B8A9F4BA801C}" type="presParOf" srcId="{B7DF7116-37DF-4DEA-9C05-D86EC2C404BB}" destId="{9ABD808F-4145-4B08-B303-F33535C6869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3FDBD96-1850-45E4-909F-60DA9DFA6D33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77D87A9-0057-4EE6-AFA8-FFED96FB3A74}">
      <dgm:prSet custT="1"/>
      <dgm:spPr/>
      <dgm:t>
        <a:bodyPr/>
        <a:lstStyle/>
        <a:p>
          <a:pPr algn="just"/>
          <a:r>
            <a:rPr lang="el-GR" sz="2000" b="1" dirty="0">
              <a:solidFill>
                <a:schemeClr val="accent1">
                  <a:lumMod val="75000"/>
                </a:schemeClr>
              </a:solidFill>
            </a:rPr>
            <a:t>Με βάση την πιο πάνω Απόφαση του Υπουργικού Συμβουλίου:</a:t>
          </a:r>
        </a:p>
        <a:p>
          <a:pPr algn="just"/>
          <a:endParaRPr lang="el-GR" sz="2000" dirty="0"/>
        </a:p>
        <a:p>
          <a:pPr algn="just"/>
          <a:r>
            <a:rPr lang="el-GR" sz="2000" dirty="0"/>
            <a:t>- ο Επίτροπος Επικοινωνιών ορίζεται ως Κοινοποιούσα Αρχή και ως Αρχή Εποπτείας της αγοράς, η οποία ενεργεί ως το Ενιαίο Σημείο Επαφής για τον Κανονισμό ΤΝ.</a:t>
          </a:r>
          <a:endParaRPr lang="en-CY" sz="2000" dirty="0"/>
        </a:p>
        <a:p>
          <a:pPr algn="just"/>
          <a:endParaRPr lang="el-GR" sz="2000" dirty="0"/>
        </a:p>
        <a:p>
          <a:pPr algn="just"/>
          <a:r>
            <a:rPr lang="el-GR" sz="2000" dirty="0"/>
            <a:t>- η Επίτροπος Προστασίας Δεδομένων Προσωπικού Χαρακτήρα ορίζεται ως Αρχή Εποπτείας της αγοράς </a:t>
          </a:r>
          <a:r>
            <a:rPr lang="el-GR" sz="2000" dirty="0">
              <a:solidFill>
                <a:schemeClr val="tx1"/>
              </a:solidFill>
            </a:rPr>
            <a:t>για θέματα συναφή με τους τομείς της αρμοδιότητάς της.</a:t>
          </a:r>
          <a:endParaRPr lang="el" sz="2000" dirty="0">
            <a:solidFill>
              <a:schemeClr val="tx1"/>
            </a:solidFill>
          </a:endParaRPr>
        </a:p>
      </dgm:t>
    </dgm:pt>
    <dgm:pt modelId="{771DF919-6FB9-4828-A0D9-82E7CADE0E6C}" type="parTrans" cxnId="{9E7FC28D-0EFD-4E1C-8744-4F65D0E5F827}">
      <dgm:prSet/>
      <dgm:spPr/>
      <dgm:t>
        <a:bodyPr/>
        <a:lstStyle/>
        <a:p>
          <a:endParaRPr lang="en-US"/>
        </a:p>
      </dgm:t>
    </dgm:pt>
    <dgm:pt modelId="{301D1806-447C-4851-98F8-4A75D1198D88}" type="sibTrans" cxnId="{9E7FC28D-0EFD-4E1C-8744-4F65D0E5F827}">
      <dgm:prSet/>
      <dgm:spPr/>
      <dgm:t>
        <a:bodyPr/>
        <a:lstStyle/>
        <a:p>
          <a:endParaRPr lang="en-US"/>
        </a:p>
      </dgm:t>
    </dgm:pt>
    <dgm:pt modelId="{28E2A712-E941-413A-B6F1-59C05F67A94D}">
      <dgm:prSet phldrT="[Text]"/>
      <dgm:spPr/>
      <dgm:t>
        <a:bodyPr/>
        <a:lstStyle/>
        <a:p>
          <a:endParaRPr lang="el" dirty="0"/>
        </a:p>
      </dgm:t>
    </dgm:pt>
    <dgm:pt modelId="{A1AAA12D-C885-4023-8403-3859703CE16D}" type="sibTrans" cxnId="{94F479BE-4E36-4A1F-B2B9-2EF9EC467534}">
      <dgm:prSet/>
      <dgm:spPr/>
      <dgm:t>
        <a:bodyPr/>
        <a:lstStyle/>
        <a:p>
          <a:endParaRPr lang="en-US"/>
        </a:p>
      </dgm:t>
    </dgm:pt>
    <dgm:pt modelId="{55A1D19B-71B6-44B2-9C53-E9D74615D699}" type="parTrans" cxnId="{94F479BE-4E36-4A1F-B2B9-2EF9EC467534}">
      <dgm:prSet/>
      <dgm:spPr/>
      <dgm:t>
        <a:bodyPr/>
        <a:lstStyle/>
        <a:p>
          <a:endParaRPr lang="en-US"/>
        </a:p>
      </dgm:t>
    </dgm:pt>
    <dgm:pt modelId="{381A6073-EC10-44CB-9BFC-CE9B65F3C727}" type="pres">
      <dgm:prSet presAssocID="{73FDBD96-1850-45E4-909F-60DA9DFA6D33}" presName="vert0" presStyleCnt="0">
        <dgm:presLayoutVars>
          <dgm:dir/>
          <dgm:animOne val="branch"/>
          <dgm:animLvl val="lvl"/>
        </dgm:presLayoutVars>
      </dgm:prSet>
      <dgm:spPr/>
    </dgm:pt>
    <dgm:pt modelId="{3B6E2A1B-EF07-4F83-B41C-68DCCE20C86E}" type="pres">
      <dgm:prSet presAssocID="{28E2A712-E941-413A-B6F1-59C05F67A94D}" presName="thickLine" presStyleLbl="alignNode1" presStyleIdx="0" presStyleCnt="1" custLinFactNeighborY="-4577"/>
      <dgm:spPr/>
    </dgm:pt>
    <dgm:pt modelId="{9BA80532-25FA-4662-BC30-5C0145F6007F}" type="pres">
      <dgm:prSet presAssocID="{28E2A712-E941-413A-B6F1-59C05F67A94D}" presName="horz1" presStyleCnt="0"/>
      <dgm:spPr/>
    </dgm:pt>
    <dgm:pt modelId="{105EB9F9-56CB-45EC-9E55-B6B52ACC56E3}" type="pres">
      <dgm:prSet presAssocID="{28E2A712-E941-413A-B6F1-59C05F67A94D}" presName="tx1" presStyleLbl="revTx" presStyleIdx="0" presStyleCnt="2" custScaleX="7552"/>
      <dgm:spPr/>
    </dgm:pt>
    <dgm:pt modelId="{B08A537A-29BD-4C76-9BBA-A0B8D385D5B1}" type="pres">
      <dgm:prSet presAssocID="{28E2A712-E941-413A-B6F1-59C05F67A94D}" presName="vert1" presStyleCnt="0"/>
      <dgm:spPr/>
    </dgm:pt>
    <dgm:pt modelId="{95F76016-F59D-479C-B76A-F81461C718F3}" type="pres">
      <dgm:prSet presAssocID="{077D87A9-0057-4EE6-AFA8-FFED96FB3A74}" presName="vertSpace2a" presStyleCnt="0"/>
      <dgm:spPr/>
    </dgm:pt>
    <dgm:pt modelId="{6D64EA19-57F2-4F22-8AC3-74C07443B665}" type="pres">
      <dgm:prSet presAssocID="{077D87A9-0057-4EE6-AFA8-FFED96FB3A74}" presName="horz2" presStyleCnt="0"/>
      <dgm:spPr/>
    </dgm:pt>
    <dgm:pt modelId="{06EFD814-2E84-47E0-A580-E548338984ED}" type="pres">
      <dgm:prSet presAssocID="{077D87A9-0057-4EE6-AFA8-FFED96FB3A74}" presName="horzSpace2" presStyleCnt="0"/>
      <dgm:spPr/>
    </dgm:pt>
    <dgm:pt modelId="{76216693-714E-46B5-853D-97EB2C191FC9}" type="pres">
      <dgm:prSet presAssocID="{077D87A9-0057-4EE6-AFA8-FFED96FB3A74}" presName="tx2" presStyleLbl="revTx" presStyleIdx="1" presStyleCnt="2" custScaleX="115748" custLinFactNeighborX="9016" custLinFactNeighborY="-1459"/>
      <dgm:spPr/>
    </dgm:pt>
    <dgm:pt modelId="{68D96527-37D2-4402-9027-354F44C96D39}" type="pres">
      <dgm:prSet presAssocID="{077D87A9-0057-4EE6-AFA8-FFED96FB3A74}" presName="vert2" presStyleCnt="0"/>
      <dgm:spPr/>
    </dgm:pt>
    <dgm:pt modelId="{43CC99B4-A345-403E-95F5-143A10677330}" type="pres">
      <dgm:prSet presAssocID="{077D87A9-0057-4EE6-AFA8-FFED96FB3A74}" presName="thinLine2b" presStyleLbl="callout" presStyleIdx="0" presStyleCnt="1"/>
      <dgm:spPr/>
    </dgm:pt>
    <dgm:pt modelId="{4AE523F3-E9CF-4F53-9E4A-C5EECDA44FF4}" type="pres">
      <dgm:prSet presAssocID="{077D87A9-0057-4EE6-AFA8-FFED96FB3A74}" presName="vertSpace2b" presStyleCnt="0"/>
      <dgm:spPr/>
    </dgm:pt>
  </dgm:ptLst>
  <dgm:cxnLst>
    <dgm:cxn modelId="{9E7FC28D-0EFD-4E1C-8744-4F65D0E5F827}" srcId="{28E2A712-E941-413A-B6F1-59C05F67A94D}" destId="{077D87A9-0057-4EE6-AFA8-FFED96FB3A74}" srcOrd="0" destOrd="0" parTransId="{771DF919-6FB9-4828-A0D9-82E7CADE0E6C}" sibTransId="{301D1806-447C-4851-98F8-4A75D1198D88}"/>
    <dgm:cxn modelId="{2A33A5B2-D1CF-448F-A39E-3588BED84C9B}" type="presOf" srcId="{077D87A9-0057-4EE6-AFA8-FFED96FB3A74}" destId="{76216693-714E-46B5-853D-97EB2C191FC9}" srcOrd="0" destOrd="0" presId="urn:microsoft.com/office/officeart/2008/layout/LinedList"/>
    <dgm:cxn modelId="{94F479BE-4E36-4A1F-B2B9-2EF9EC467534}" srcId="{73FDBD96-1850-45E4-909F-60DA9DFA6D33}" destId="{28E2A712-E941-413A-B6F1-59C05F67A94D}" srcOrd="0" destOrd="0" parTransId="{55A1D19B-71B6-44B2-9C53-E9D74615D699}" sibTransId="{A1AAA12D-C885-4023-8403-3859703CE16D}"/>
    <dgm:cxn modelId="{9A537CCF-7A99-451F-83B5-E4C96AB8DD73}" type="presOf" srcId="{28E2A712-E941-413A-B6F1-59C05F67A94D}" destId="{105EB9F9-56CB-45EC-9E55-B6B52ACC56E3}" srcOrd="0" destOrd="0" presId="urn:microsoft.com/office/officeart/2008/layout/LinedList"/>
    <dgm:cxn modelId="{56045ADF-8249-4715-AD99-F87AB7A4D80B}" type="presOf" srcId="{73FDBD96-1850-45E4-909F-60DA9DFA6D33}" destId="{381A6073-EC10-44CB-9BFC-CE9B65F3C727}" srcOrd="0" destOrd="0" presId="urn:microsoft.com/office/officeart/2008/layout/LinedList"/>
    <dgm:cxn modelId="{1650755C-7EC2-44CF-8E47-F2F8E67002CB}" type="presParOf" srcId="{381A6073-EC10-44CB-9BFC-CE9B65F3C727}" destId="{3B6E2A1B-EF07-4F83-B41C-68DCCE20C86E}" srcOrd="0" destOrd="0" presId="urn:microsoft.com/office/officeart/2008/layout/LinedList"/>
    <dgm:cxn modelId="{CCF24A9E-7DC2-40FE-9A4D-CAAF31A62C8C}" type="presParOf" srcId="{381A6073-EC10-44CB-9BFC-CE9B65F3C727}" destId="{9BA80532-25FA-4662-BC30-5C0145F6007F}" srcOrd="1" destOrd="0" presId="urn:microsoft.com/office/officeart/2008/layout/LinedList"/>
    <dgm:cxn modelId="{B019BD9B-B0F8-4A33-BA7F-4F6624BA3763}" type="presParOf" srcId="{9BA80532-25FA-4662-BC30-5C0145F6007F}" destId="{105EB9F9-56CB-45EC-9E55-B6B52ACC56E3}" srcOrd="0" destOrd="0" presId="urn:microsoft.com/office/officeart/2008/layout/LinedList"/>
    <dgm:cxn modelId="{89EFED77-9936-4360-969A-DAB8BBF70C8C}" type="presParOf" srcId="{9BA80532-25FA-4662-BC30-5C0145F6007F}" destId="{B08A537A-29BD-4C76-9BBA-A0B8D385D5B1}" srcOrd="1" destOrd="0" presId="urn:microsoft.com/office/officeart/2008/layout/LinedList"/>
    <dgm:cxn modelId="{659E096F-B25D-456F-8D60-95DC00E9E127}" type="presParOf" srcId="{B08A537A-29BD-4C76-9BBA-A0B8D385D5B1}" destId="{95F76016-F59D-479C-B76A-F81461C718F3}" srcOrd="0" destOrd="0" presId="urn:microsoft.com/office/officeart/2008/layout/LinedList"/>
    <dgm:cxn modelId="{A150D3FD-C349-4955-A83E-C230D5288F2F}" type="presParOf" srcId="{B08A537A-29BD-4C76-9BBA-A0B8D385D5B1}" destId="{6D64EA19-57F2-4F22-8AC3-74C07443B665}" srcOrd="1" destOrd="0" presId="urn:microsoft.com/office/officeart/2008/layout/LinedList"/>
    <dgm:cxn modelId="{26FFD7C4-17AB-454B-8938-C53806E64E7E}" type="presParOf" srcId="{6D64EA19-57F2-4F22-8AC3-74C07443B665}" destId="{06EFD814-2E84-47E0-A580-E548338984ED}" srcOrd="0" destOrd="0" presId="urn:microsoft.com/office/officeart/2008/layout/LinedList"/>
    <dgm:cxn modelId="{17E34A66-A66D-40FB-8797-530974025B7D}" type="presParOf" srcId="{6D64EA19-57F2-4F22-8AC3-74C07443B665}" destId="{76216693-714E-46B5-853D-97EB2C191FC9}" srcOrd="1" destOrd="0" presId="urn:microsoft.com/office/officeart/2008/layout/LinedList"/>
    <dgm:cxn modelId="{69404A0F-C94D-420B-A114-F527790572B4}" type="presParOf" srcId="{6D64EA19-57F2-4F22-8AC3-74C07443B665}" destId="{68D96527-37D2-4402-9027-354F44C96D39}" srcOrd="2" destOrd="0" presId="urn:microsoft.com/office/officeart/2008/layout/LinedList"/>
    <dgm:cxn modelId="{39E86DC8-FA8C-4762-9FED-D55257D64481}" type="presParOf" srcId="{B08A537A-29BD-4C76-9BBA-A0B8D385D5B1}" destId="{43CC99B4-A345-403E-95F5-143A10677330}" srcOrd="2" destOrd="0" presId="urn:microsoft.com/office/officeart/2008/layout/LinedList"/>
    <dgm:cxn modelId="{EB2019D5-C058-4E88-9FC3-C65216DC13AF}" type="presParOf" srcId="{B08A537A-29BD-4C76-9BBA-A0B8D385D5B1}" destId="{4AE523F3-E9CF-4F53-9E4A-C5EECDA44FF4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9EDDFE-F20D-48D4-A888-BAD0A788D79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A7F10B-425E-4EDA-BA52-4421E10FD11F}">
      <dgm:prSet phldrT="[Text]" custT="1"/>
      <dgm:spPr/>
      <dgm:t>
        <a:bodyPr/>
        <a:lstStyle/>
        <a:p>
          <a:r>
            <a:rPr lang="el-GR" sz="2000" dirty="0"/>
            <a:t>Ο Κανονισμός</a:t>
          </a:r>
          <a:r>
            <a:rPr lang="el" sz="2000" dirty="0"/>
            <a:t> για την ΤΝ είναι νέο νομικό εργαλείο</a:t>
          </a:r>
          <a:endParaRPr lang="en-US" sz="2000" dirty="0"/>
        </a:p>
        <a:p>
          <a:r>
            <a:rPr lang="el" sz="2000" dirty="0"/>
            <a:t>Ο ΓΚΠΔ είναι ήδη σε εφαρμογή εδώ και 7 σχεδόν χρόνια</a:t>
          </a:r>
          <a:endParaRPr lang="en-US" sz="2000" dirty="0"/>
        </a:p>
      </dgm:t>
    </dgm:pt>
    <dgm:pt modelId="{35276FAE-B04D-4894-9294-11878BEAD58A}" type="parTrans" cxnId="{8B572561-698D-472C-B25C-E64457D11850}">
      <dgm:prSet/>
      <dgm:spPr/>
      <dgm:t>
        <a:bodyPr/>
        <a:lstStyle/>
        <a:p>
          <a:endParaRPr lang="en-US"/>
        </a:p>
      </dgm:t>
    </dgm:pt>
    <dgm:pt modelId="{0B293842-6724-4981-B6FA-FD89BFD9D18E}" type="sibTrans" cxnId="{8B572561-698D-472C-B25C-E64457D11850}">
      <dgm:prSet/>
      <dgm:spPr/>
      <dgm:t>
        <a:bodyPr/>
        <a:lstStyle/>
        <a:p>
          <a:endParaRPr lang="en-US"/>
        </a:p>
      </dgm:t>
    </dgm:pt>
    <dgm:pt modelId="{F82A252F-C084-45FB-A9E3-B1E12796C618}">
      <dgm:prSet custT="1"/>
      <dgm:spPr/>
      <dgm:t>
        <a:bodyPr/>
        <a:lstStyle/>
        <a:p>
          <a:r>
            <a:rPr lang="el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Ο ΓΚΠΔ εδράζεται σε βασικές αρχές νομιμότητας ενώ ο</a:t>
          </a:r>
          <a:r>
            <a:rPr lang="el-GR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 Κανονισμός</a:t>
          </a:r>
          <a:r>
            <a:rPr lang="el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 ΤΝ </a:t>
          </a:r>
          <a:r>
            <a:rPr lang="el-GR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καθορίζει υποχρεώσεις με γνώμονα το επίπεδο κινδύνου</a:t>
          </a:r>
          <a:r>
            <a:rPr lang="en-US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el-GR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(</a:t>
          </a:r>
          <a:r>
            <a:rPr lang="en-US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risk-based)</a:t>
          </a:r>
          <a:r>
            <a:rPr lang="el-GR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 </a:t>
          </a:r>
          <a:endParaRPr lang="el" sz="18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  <a:p>
          <a:r>
            <a:rPr lang="el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Ο ΓΚΠΔ </a:t>
          </a:r>
          <a:r>
            <a:rPr lang="el-GR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αντέχει </a:t>
          </a:r>
          <a:r>
            <a:rPr lang="el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στο μέλλον αφού είναι τεχνολογικά ουδέτερος</a:t>
          </a:r>
        </a:p>
      </dgm:t>
    </dgm:pt>
    <dgm:pt modelId="{829CAE65-8A7B-4ED9-A6F0-B2802781441A}" type="parTrans" cxnId="{43E5E3BD-BF87-451F-9BF8-726A0BCD41DA}">
      <dgm:prSet/>
      <dgm:spPr/>
      <dgm:t>
        <a:bodyPr/>
        <a:lstStyle/>
        <a:p>
          <a:endParaRPr lang="en-US"/>
        </a:p>
      </dgm:t>
    </dgm:pt>
    <dgm:pt modelId="{9EA18719-B75F-4356-85A1-6FB8E926E3A4}" type="sibTrans" cxnId="{43E5E3BD-BF87-451F-9BF8-726A0BCD41DA}">
      <dgm:prSet/>
      <dgm:spPr/>
      <dgm:t>
        <a:bodyPr/>
        <a:lstStyle/>
        <a:p>
          <a:endParaRPr lang="en-US"/>
        </a:p>
      </dgm:t>
    </dgm:pt>
    <dgm:pt modelId="{CECD7C83-4669-4AEF-BE45-90700C4F186B}">
      <dgm:prSet custT="1"/>
      <dgm:spPr/>
      <dgm:t>
        <a:bodyPr/>
        <a:lstStyle/>
        <a:p>
          <a:r>
            <a:rPr lang="el-GR" sz="2000" kern="1200" dirty="0">
              <a:latin typeface="+mn-lt"/>
            </a:rPr>
            <a:t>Ο Κανονισμός ΤΝ</a:t>
          </a:r>
          <a:r>
            <a:rPr lang="el" sz="2000" kern="1200" dirty="0">
              <a:latin typeface="+mn-lt"/>
            </a:rPr>
            <a:t> </a:t>
          </a:r>
          <a:r>
            <a:rPr lang="el" sz="2000" b="1" kern="1200" dirty="0">
              <a:latin typeface="+mn-lt"/>
            </a:rPr>
            <a:t>δεν </a:t>
          </a:r>
          <a:r>
            <a:rPr lang="el" sz="2000" b="1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επηρεάζει</a:t>
          </a:r>
          <a:r>
            <a:rPr lang="el" sz="20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 την εφαρμογή των διατάξεων </a:t>
          </a:r>
          <a:r>
            <a:rPr lang="el" sz="2000" b="0" kern="1200" dirty="0">
              <a:latin typeface="+mn-lt"/>
            </a:rPr>
            <a:t>του ΓΚΠΔ</a:t>
          </a:r>
          <a:r>
            <a:rPr lang="el" sz="2000" b="1" kern="1200" dirty="0">
              <a:latin typeface="+mn-lt"/>
            </a:rPr>
            <a:t> </a:t>
          </a:r>
          <a:r>
            <a:rPr lang="el" sz="2000" b="0" kern="1200" dirty="0">
              <a:latin typeface="+mn-lt"/>
            </a:rPr>
            <a:t>και</a:t>
          </a:r>
          <a:r>
            <a:rPr lang="el" sz="2000" b="1" kern="1200" dirty="0">
              <a:latin typeface="+mn-lt"/>
            </a:rPr>
            <a:t> συμπληρώνει</a:t>
          </a:r>
          <a:r>
            <a:rPr lang="el" sz="2000" kern="1200" dirty="0">
              <a:latin typeface="+mn-lt"/>
            </a:rPr>
            <a:t> τον ΓΚΠΔ</a:t>
          </a:r>
        </a:p>
      </dgm:t>
    </dgm:pt>
    <dgm:pt modelId="{EA5E40DE-62B8-46DD-80CD-206CB94534F3}" type="parTrans" cxnId="{28722DA5-D3EE-4349-A8FD-110CC1746845}">
      <dgm:prSet/>
      <dgm:spPr/>
      <dgm:t>
        <a:bodyPr/>
        <a:lstStyle/>
        <a:p>
          <a:endParaRPr lang="en-US"/>
        </a:p>
      </dgm:t>
    </dgm:pt>
    <dgm:pt modelId="{72C1ED13-B77D-4584-8C33-0895D29E8A56}" type="sibTrans" cxnId="{28722DA5-D3EE-4349-A8FD-110CC1746845}">
      <dgm:prSet/>
      <dgm:spPr/>
      <dgm:t>
        <a:bodyPr/>
        <a:lstStyle/>
        <a:p>
          <a:endParaRPr lang="en-US"/>
        </a:p>
      </dgm:t>
    </dgm:pt>
    <dgm:pt modelId="{9587E35A-988D-4F06-8E45-79F04C0B9EFD}" type="pres">
      <dgm:prSet presAssocID="{E99EDDFE-F20D-48D4-A888-BAD0A788D790}" presName="linear" presStyleCnt="0">
        <dgm:presLayoutVars>
          <dgm:animLvl val="lvl"/>
          <dgm:resizeHandles val="exact"/>
        </dgm:presLayoutVars>
      </dgm:prSet>
      <dgm:spPr/>
    </dgm:pt>
    <dgm:pt modelId="{9C364079-7371-43DB-B06E-EAC0375DC065}" type="pres">
      <dgm:prSet presAssocID="{1CA7F10B-425E-4EDA-BA52-4421E10FD11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660B142-8643-4043-B7F2-660CC2F52BF8}" type="pres">
      <dgm:prSet presAssocID="{0B293842-6724-4981-B6FA-FD89BFD9D18E}" presName="spacer" presStyleCnt="0"/>
      <dgm:spPr/>
    </dgm:pt>
    <dgm:pt modelId="{18805890-EA09-4042-BEC9-71FC359CF9DF}" type="pres">
      <dgm:prSet presAssocID="{F82A252F-C084-45FB-A9E3-B1E12796C61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E456491-3DC5-43BC-9E16-285364529059}" type="pres">
      <dgm:prSet presAssocID="{9EA18719-B75F-4356-85A1-6FB8E926E3A4}" presName="spacer" presStyleCnt="0"/>
      <dgm:spPr/>
    </dgm:pt>
    <dgm:pt modelId="{D06C392B-6BF4-4FAA-8BDD-E20ACEEFB8A8}" type="pres">
      <dgm:prSet presAssocID="{CECD7C83-4669-4AEF-BE45-90700C4F186B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E01C033-11CA-47ED-8040-35E73FC6A77B}" type="presOf" srcId="{1CA7F10B-425E-4EDA-BA52-4421E10FD11F}" destId="{9C364079-7371-43DB-B06E-EAC0375DC065}" srcOrd="0" destOrd="0" presId="urn:microsoft.com/office/officeart/2005/8/layout/vList2"/>
    <dgm:cxn modelId="{20235B35-3EC2-4E6C-8ADF-99D0807C475F}" type="presOf" srcId="{F82A252F-C084-45FB-A9E3-B1E12796C618}" destId="{18805890-EA09-4042-BEC9-71FC359CF9DF}" srcOrd="0" destOrd="0" presId="urn:microsoft.com/office/officeart/2005/8/layout/vList2"/>
    <dgm:cxn modelId="{8B572561-698D-472C-B25C-E64457D11850}" srcId="{E99EDDFE-F20D-48D4-A888-BAD0A788D790}" destId="{1CA7F10B-425E-4EDA-BA52-4421E10FD11F}" srcOrd="0" destOrd="0" parTransId="{35276FAE-B04D-4894-9294-11878BEAD58A}" sibTransId="{0B293842-6724-4981-B6FA-FD89BFD9D18E}"/>
    <dgm:cxn modelId="{28722DA5-D3EE-4349-A8FD-110CC1746845}" srcId="{E99EDDFE-F20D-48D4-A888-BAD0A788D790}" destId="{CECD7C83-4669-4AEF-BE45-90700C4F186B}" srcOrd="2" destOrd="0" parTransId="{EA5E40DE-62B8-46DD-80CD-206CB94534F3}" sibTransId="{72C1ED13-B77D-4584-8C33-0895D29E8A56}"/>
    <dgm:cxn modelId="{43E5E3BD-BF87-451F-9BF8-726A0BCD41DA}" srcId="{E99EDDFE-F20D-48D4-A888-BAD0A788D790}" destId="{F82A252F-C084-45FB-A9E3-B1E12796C618}" srcOrd="1" destOrd="0" parTransId="{829CAE65-8A7B-4ED9-A6F0-B2802781441A}" sibTransId="{9EA18719-B75F-4356-85A1-6FB8E926E3A4}"/>
    <dgm:cxn modelId="{83EF0CCE-CD31-487C-8FC4-625A6AC9D813}" type="presOf" srcId="{E99EDDFE-F20D-48D4-A888-BAD0A788D790}" destId="{9587E35A-988D-4F06-8E45-79F04C0B9EFD}" srcOrd="0" destOrd="0" presId="urn:microsoft.com/office/officeart/2005/8/layout/vList2"/>
    <dgm:cxn modelId="{C3C04EED-46D4-4932-BAC7-9084E0ED1878}" type="presOf" srcId="{CECD7C83-4669-4AEF-BE45-90700C4F186B}" destId="{D06C392B-6BF4-4FAA-8BDD-E20ACEEFB8A8}" srcOrd="0" destOrd="0" presId="urn:microsoft.com/office/officeart/2005/8/layout/vList2"/>
    <dgm:cxn modelId="{3CF9ECAF-353D-4F89-9362-3EF68FA5BCC4}" type="presParOf" srcId="{9587E35A-988D-4F06-8E45-79F04C0B9EFD}" destId="{9C364079-7371-43DB-B06E-EAC0375DC065}" srcOrd="0" destOrd="0" presId="urn:microsoft.com/office/officeart/2005/8/layout/vList2"/>
    <dgm:cxn modelId="{E361D695-015C-4C98-83E0-5499CB7B2024}" type="presParOf" srcId="{9587E35A-988D-4F06-8E45-79F04C0B9EFD}" destId="{D660B142-8643-4043-B7F2-660CC2F52BF8}" srcOrd="1" destOrd="0" presId="urn:microsoft.com/office/officeart/2005/8/layout/vList2"/>
    <dgm:cxn modelId="{68944D7A-1A62-4AAA-A623-26253DB2598B}" type="presParOf" srcId="{9587E35A-988D-4F06-8E45-79F04C0B9EFD}" destId="{18805890-EA09-4042-BEC9-71FC359CF9DF}" srcOrd="2" destOrd="0" presId="urn:microsoft.com/office/officeart/2005/8/layout/vList2"/>
    <dgm:cxn modelId="{782794E3-4C5C-4B72-8A3D-10CB2E86E9B4}" type="presParOf" srcId="{9587E35A-988D-4F06-8E45-79F04C0B9EFD}" destId="{DE456491-3DC5-43BC-9E16-285364529059}" srcOrd="3" destOrd="0" presId="urn:microsoft.com/office/officeart/2005/8/layout/vList2"/>
    <dgm:cxn modelId="{0F3ABDF1-4C2D-45FB-A368-217F07DAAAED}" type="presParOf" srcId="{9587E35A-988D-4F06-8E45-79F04C0B9EFD}" destId="{D06C392B-6BF4-4FAA-8BDD-E20ACEEFB8A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3FDBD96-1850-45E4-909F-60DA9DFA6D33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8477BC-E6CE-40E7-AEDE-B9321AC3BE40}">
      <dgm:prSet phldrT="[Text]" custT="1"/>
      <dgm:spPr/>
      <dgm:t>
        <a:bodyPr/>
        <a:lstStyle/>
        <a:p>
          <a:pPr algn="just"/>
          <a:r>
            <a:rPr lang="el" sz="1800" dirty="0"/>
            <a:t>Εάν κάτι δεν απαγορεύεται βάσει του </a:t>
          </a:r>
          <a:r>
            <a:rPr lang="el-GR" sz="1800" dirty="0"/>
            <a:t>Κανονισμού </a:t>
          </a:r>
          <a:r>
            <a:rPr lang="el" sz="1800" dirty="0"/>
            <a:t>ΤΝ, δεν επιτρέπεται αυτόματα δυνάμει του </a:t>
          </a:r>
          <a:r>
            <a:rPr lang="el-GR" sz="1800" dirty="0"/>
            <a:t>ΓΚΠΔ</a:t>
          </a:r>
          <a:r>
            <a:rPr lang="el" sz="1800" dirty="0"/>
            <a:t> και αντίστροφα</a:t>
          </a:r>
          <a:endParaRPr lang="en-US" sz="1800" dirty="0"/>
        </a:p>
      </dgm:t>
    </dgm:pt>
    <dgm:pt modelId="{D46E5452-6C2C-4A26-830E-5756EEA14C83}" type="parTrans" cxnId="{D2D1D89A-3368-42E3-8732-EC3B30B368AF}">
      <dgm:prSet/>
      <dgm:spPr/>
      <dgm:t>
        <a:bodyPr/>
        <a:lstStyle/>
        <a:p>
          <a:endParaRPr lang="en-US"/>
        </a:p>
      </dgm:t>
    </dgm:pt>
    <dgm:pt modelId="{C882640C-6B63-4275-BDE9-2E8D8562A7D6}" type="sibTrans" cxnId="{D2D1D89A-3368-42E3-8732-EC3B30B368AF}">
      <dgm:prSet/>
      <dgm:spPr/>
      <dgm:t>
        <a:bodyPr/>
        <a:lstStyle/>
        <a:p>
          <a:endParaRPr lang="en-US"/>
        </a:p>
      </dgm:t>
    </dgm:pt>
    <dgm:pt modelId="{077D87A9-0057-4EE6-AFA8-FFED96FB3A74}">
      <dgm:prSet custT="1"/>
      <dgm:spPr/>
      <dgm:t>
        <a:bodyPr/>
        <a:lstStyle/>
        <a:p>
          <a:pPr algn="just"/>
          <a:r>
            <a:rPr lang="el" sz="1800" dirty="0"/>
            <a:t>Ακόμη και αν ένα σύστημα τεχνητής νοημοσύνης δεν απαγορεύεται ή δεν θεωρείται υψηλού κινδύνου δυνάμει του </a:t>
          </a:r>
          <a:r>
            <a:rPr lang="el-GR" sz="1800" dirty="0"/>
            <a:t>Κανονισμού </a:t>
          </a:r>
          <a:r>
            <a:rPr lang="el" sz="1800" dirty="0"/>
            <a:t>ΤΝ, εξακολουθεί να υπάρχει ανάγκη ελέγχου της συμμόρφωσης με τον </a:t>
          </a:r>
          <a:r>
            <a:rPr lang="el-GR" sz="1800" dirty="0"/>
            <a:t>ΓΚΠΔ</a:t>
          </a:r>
          <a:r>
            <a:rPr lang="el" sz="1800" dirty="0"/>
            <a:t> </a:t>
          </a:r>
        </a:p>
      </dgm:t>
    </dgm:pt>
    <dgm:pt modelId="{771DF919-6FB9-4828-A0D9-82E7CADE0E6C}" type="parTrans" cxnId="{9E7FC28D-0EFD-4E1C-8744-4F65D0E5F827}">
      <dgm:prSet/>
      <dgm:spPr/>
      <dgm:t>
        <a:bodyPr/>
        <a:lstStyle/>
        <a:p>
          <a:endParaRPr lang="en-US"/>
        </a:p>
      </dgm:t>
    </dgm:pt>
    <dgm:pt modelId="{301D1806-447C-4851-98F8-4A75D1198D88}" type="sibTrans" cxnId="{9E7FC28D-0EFD-4E1C-8744-4F65D0E5F827}">
      <dgm:prSet/>
      <dgm:spPr/>
      <dgm:t>
        <a:bodyPr/>
        <a:lstStyle/>
        <a:p>
          <a:endParaRPr lang="en-US"/>
        </a:p>
      </dgm:t>
    </dgm:pt>
    <dgm:pt modelId="{DC8F8DFD-8E6E-4E27-A750-22540996FC96}">
      <dgm:prSet custT="1"/>
      <dgm:spPr/>
      <dgm:t>
        <a:bodyPr/>
        <a:lstStyle/>
        <a:p>
          <a:pPr algn="just"/>
          <a:r>
            <a:rPr lang="el" sz="1800" dirty="0"/>
            <a:t>Εάν κάποιο σύστημα τεχνητής νοημοσύνης περάσει επιτυχώς από την αξιολόγηση συμμόρφωσης δυνάμει του </a:t>
          </a:r>
          <a:r>
            <a:rPr lang="el-GR" sz="1800" dirty="0"/>
            <a:t>Κανονισμού</a:t>
          </a:r>
          <a:r>
            <a:rPr lang="el" sz="1800" dirty="0"/>
            <a:t> ΤΝ, αυτό δεν συνεπάγεται αυτόματα ότι συμμορφώνεται με τον ΓΚΠΔ</a:t>
          </a:r>
        </a:p>
      </dgm:t>
    </dgm:pt>
    <dgm:pt modelId="{B732AC95-5164-4302-BA68-CDF81B2289DF}" type="parTrans" cxnId="{A8D83BE8-03B9-4B55-AA5D-59A6DCB3257A}">
      <dgm:prSet/>
      <dgm:spPr/>
      <dgm:t>
        <a:bodyPr/>
        <a:lstStyle/>
        <a:p>
          <a:endParaRPr lang="en-US"/>
        </a:p>
      </dgm:t>
    </dgm:pt>
    <dgm:pt modelId="{E69805CA-7308-44D6-ABEB-B9B014A434C2}" type="sibTrans" cxnId="{A8D83BE8-03B9-4B55-AA5D-59A6DCB3257A}">
      <dgm:prSet/>
      <dgm:spPr/>
      <dgm:t>
        <a:bodyPr/>
        <a:lstStyle/>
        <a:p>
          <a:endParaRPr lang="en-US"/>
        </a:p>
      </dgm:t>
    </dgm:pt>
    <dgm:pt modelId="{28E2A712-E941-413A-B6F1-59C05F67A94D}">
      <dgm:prSet phldrT="[Text]"/>
      <dgm:spPr/>
      <dgm:t>
        <a:bodyPr/>
        <a:lstStyle/>
        <a:p>
          <a:endParaRPr lang="el" dirty="0"/>
        </a:p>
      </dgm:t>
    </dgm:pt>
    <dgm:pt modelId="{A1AAA12D-C885-4023-8403-3859703CE16D}" type="sibTrans" cxnId="{94F479BE-4E36-4A1F-B2B9-2EF9EC467534}">
      <dgm:prSet/>
      <dgm:spPr/>
      <dgm:t>
        <a:bodyPr/>
        <a:lstStyle/>
        <a:p>
          <a:endParaRPr lang="en-US"/>
        </a:p>
      </dgm:t>
    </dgm:pt>
    <dgm:pt modelId="{55A1D19B-71B6-44B2-9C53-E9D74615D699}" type="parTrans" cxnId="{94F479BE-4E36-4A1F-B2B9-2EF9EC467534}">
      <dgm:prSet/>
      <dgm:spPr/>
      <dgm:t>
        <a:bodyPr/>
        <a:lstStyle/>
        <a:p>
          <a:endParaRPr lang="en-US"/>
        </a:p>
      </dgm:t>
    </dgm:pt>
    <dgm:pt modelId="{381A6073-EC10-44CB-9BFC-CE9B65F3C727}" type="pres">
      <dgm:prSet presAssocID="{73FDBD96-1850-45E4-909F-60DA9DFA6D33}" presName="vert0" presStyleCnt="0">
        <dgm:presLayoutVars>
          <dgm:dir/>
          <dgm:animOne val="branch"/>
          <dgm:animLvl val="lvl"/>
        </dgm:presLayoutVars>
      </dgm:prSet>
      <dgm:spPr/>
    </dgm:pt>
    <dgm:pt modelId="{3B6E2A1B-EF07-4F83-B41C-68DCCE20C86E}" type="pres">
      <dgm:prSet presAssocID="{28E2A712-E941-413A-B6F1-59C05F67A94D}" presName="thickLine" presStyleLbl="alignNode1" presStyleIdx="0" presStyleCnt="1" custLinFactNeighborY="-4577"/>
      <dgm:spPr/>
    </dgm:pt>
    <dgm:pt modelId="{9BA80532-25FA-4662-BC30-5C0145F6007F}" type="pres">
      <dgm:prSet presAssocID="{28E2A712-E941-413A-B6F1-59C05F67A94D}" presName="horz1" presStyleCnt="0"/>
      <dgm:spPr/>
    </dgm:pt>
    <dgm:pt modelId="{105EB9F9-56CB-45EC-9E55-B6B52ACC56E3}" type="pres">
      <dgm:prSet presAssocID="{28E2A712-E941-413A-B6F1-59C05F67A94D}" presName="tx1" presStyleLbl="revTx" presStyleIdx="0" presStyleCnt="4" custScaleX="7552"/>
      <dgm:spPr/>
    </dgm:pt>
    <dgm:pt modelId="{B08A537A-29BD-4C76-9BBA-A0B8D385D5B1}" type="pres">
      <dgm:prSet presAssocID="{28E2A712-E941-413A-B6F1-59C05F67A94D}" presName="vert1" presStyleCnt="0"/>
      <dgm:spPr/>
    </dgm:pt>
    <dgm:pt modelId="{8F1CEC19-E464-40DC-B407-B67D20A28338}" type="pres">
      <dgm:prSet presAssocID="{348477BC-E6CE-40E7-AEDE-B9321AC3BE40}" presName="vertSpace2a" presStyleCnt="0"/>
      <dgm:spPr/>
    </dgm:pt>
    <dgm:pt modelId="{0A1B6FFC-FE66-4C26-BCD5-0D31B47BFCE3}" type="pres">
      <dgm:prSet presAssocID="{348477BC-E6CE-40E7-AEDE-B9321AC3BE40}" presName="horz2" presStyleCnt="0"/>
      <dgm:spPr/>
    </dgm:pt>
    <dgm:pt modelId="{5D362753-40D5-4EBE-8271-1C0504BBC088}" type="pres">
      <dgm:prSet presAssocID="{348477BC-E6CE-40E7-AEDE-B9321AC3BE40}" presName="horzSpace2" presStyleCnt="0"/>
      <dgm:spPr/>
    </dgm:pt>
    <dgm:pt modelId="{E5467DB5-1BAA-4244-B454-DA2A7673F436}" type="pres">
      <dgm:prSet presAssocID="{348477BC-E6CE-40E7-AEDE-B9321AC3BE40}" presName="tx2" presStyleLbl="revTx" presStyleIdx="1" presStyleCnt="4" custScaleX="110120" custScaleY="65347"/>
      <dgm:spPr/>
    </dgm:pt>
    <dgm:pt modelId="{915EDECD-5C16-4E5C-955E-1D4524D48BD4}" type="pres">
      <dgm:prSet presAssocID="{348477BC-E6CE-40E7-AEDE-B9321AC3BE40}" presName="vert2" presStyleCnt="0"/>
      <dgm:spPr/>
    </dgm:pt>
    <dgm:pt modelId="{375BFFD0-C389-409D-908E-BF1B7B0C14EA}" type="pres">
      <dgm:prSet presAssocID="{348477BC-E6CE-40E7-AEDE-B9321AC3BE40}" presName="thinLine2b" presStyleLbl="callout" presStyleIdx="0" presStyleCnt="3"/>
      <dgm:spPr/>
    </dgm:pt>
    <dgm:pt modelId="{2C87DB9A-563A-4DDB-BC96-AF84BA4B848E}" type="pres">
      <dgm:prSet presAssocID="{348477BC-E6CE-40E7-AEDE-B9321AC3BE40}" presName="vertSpace2b" presStyleCnt="0"/>
      <dgm:spPr/>
    </dgm:pt>
    <dgm:pt modelId="{6D64EA19-57F2-4F22-8AC3-74C07443B665}" type="pres">
      <dgm:prSet presAssocID="{077D87A9-0057-4EE6-AFA8-FFED96FB3A74}" presName="horz2" presStyleCnt="0"/>
      <dgm:spPr/>
    </dgm:pt>
    <dgm:pt modelId="{06EFD814-2E84-47E0-A580-E548338984ED}" type="pres">
      <dgm:prSet presAssocID="{077D87A9-0057-4EE6-AFA8-FFED96FB3A74}" presName="horzSpace2" presStyleCnt="0"/>
      <dgm:spPr/>
    </dgm:pt>
    <dgm:pt modelId="{76216693-714E-46B5-853D-97EB2C191FC9}" type="pres">
      <dgm:prSet presAssocID="{077D87A9-0057-4EE6-AFA8-FFED96FB3A74}" presName="tx2" presStyleLbl="revTx" presStyleIdx="2" presStyleCnt="4" custScaleX="111262"/>
      <dgm:spPr/>
    </dgm:pt>
    <dgm:pt modelId="{68D96527-37D2-4402-9027-354F44C96D39}" type="pres">
      <dgm:prSet presAssocID="{077D87A9-0057-4EE6-AFA8-FFED96FB3A74}" presName="vert2" presStyleCnt="0"/>
      <dgm:spPr/>
    </dgm:pt>
    <dgm:pt modelId="{43CC99B4-A345-403E-95F5-143A10677330}" type="pres">
      <dgm:prSet presAssocID="{077D87A9-0057-4EE6-AFA8-FFED96FB3A74}" presName="thinLine2b" presStyleLbl="callout" presStyleIdx="1" presStyleCnt="3"/>
      <dgm:spPr/>
    </dgm:pt>
    <dgm:pt modelId="{4AE523F3-E9CF-4F53-9E4A-C5EECDA44FF4}" type="pres">
      <dgm:prSet presAssocID="{077D87A9-0057-4EE6-AFA8-FFED96FB3A74}" presName="vertSpace2b" presStyleCnt="0"/>
      <dgm:spPr/>
    </dgm:pt>
    <dgm:pt modelId="{7B693FB9-6B0D-4FDD-98D2-EEF9AA216115}" type="pres">
      <dgm:prSet presAssocID="{DC8F8DFD-8E6E-4E27-A750-22540996FC96}" presName="horz2" presStyleCnt="0"/>
      <dgm:spPr/>
    </dgm:pt>
    <dgm:pt modelId="{96AFC84E-B5C8-46F7-9944-894DF0265801}" type="pres">
      <dgm:prSet presAssocID="{DC8F8DFD-8E6E-4E27-A750-22540996FC96}" presName="horzSpace2" presStyleCnt="0"/>
      <dgm:spPr/>
    </dgm:pt>
    <dgm:pt modelId="{31C78048-EC58-4CBC-9772-D421B3C83C26}" type="pres">
      <dgm:prSet presAssocID="{DC8F8DFD-8E6E-4E27-A750-22540996FC96}" presName="tx2" presStyleLbl="revTx" presStyleIdx="3" presStyleCnt="4" custScaleX="111915"/>
      <dgm:spPr/>
    </dgm:pt>
    <dgm:pt modelId="{24195A58-3216-4A6A-9554-33706EEA607A}" type="pres">
      <dgm:prSet presAssocID="{DC8F8DFD-8E6E-4E27-A750-22540996FC96}" presName="vert2" presStyleCnt="0"/>
      <dgm:spPr/>
    </dgm:pt>
    <dgm:pt modelId="{49B2ABE1-FF78-481C-B0CE-5182C38E03B2}" type="pres">
      <dgm:prSet presAssocID="{DC8F8DFD-8E6E-4E27-A750-22540996FC96}" presName="thinLine2b" presStyleLbl="callout" presStyleIdx="2" presStyleCnt="3"/>
      <dgm:spPr/>
    </dgm:pt>
    <dgm:pt modelId="{A30D4E48-157E-4F2A-A982-94EF22B2708F}" type="pres">
      <dgm:prSet presAssocID="{DC8F8DFD-8E6E-4E27-A750-22540996FC96}" presName="vertSpace2b" presStyleCnt="0"/>
      <dgm:spPr/>
    </dgm:pt>
  </dgm:ptLst>
  <dgm:cxnLst>
    <dgm:cxn modelId="{93E78E1F-95C8-418F-8E88-A29E92A40B48}" type="presOf" srcId="{348477BC-E6CE-40E7-AEDE-B9321AC3BE40}" destId="{E5467DB5-1BAA-4244-B454-DA2A7673F436}" srcOrd="0" destOrd="0" presId="urn:microsoft.com/office/officeart/2008/layout/LinedList"/>
    <dgm:cxn modelId="{6AA8DF2B-7E16-4884-8C71-CF22115F11CA}" type="presOf" srcId="{DC8F8DFD-8E6E-4E27-A750-22540996FC96}" destId="{31C78048-EC58-4CBC-9772-D421B3C83C26}" srcOrd="0" destOrd="0" presId="urn:microsoft.com/office/officeart/2008/layout/LinedList"/>
    <dgm:cxn modelId="{9E7FC28D-0EFD-4E1C-8744-4F65D0E5F827}" srcId="{28E2A712-E941-413A-B6F1-59C05F67A94D}" destId="{077D87A9-0057-4EE6-AFA8-FFED96FB3A74}" srcOrd="1" destOrd="0" parTransId="{771DF919-6FB9-4828-A0D9-82E7CADE0E6C}" sibTransId="{301D1806-447C-4851-98F8-4A75D1198D88}"/>
    <dgm:cxn modelId="{D2D1D89A-3368-42E3-8732-EC3B30B368AF}" srcId="{28E2A712-E941-413A-B6F1-59C05F67A94D}" destId="{348477BC-E6CE-40E7-AEDE-B9321AC3BE40}" srcOrd="0" destOrd="0" parTransId="{D46E5452-6C2C-4A26-830E-5756EEA14C83}" sibTransId="{C882640C-6B63-4275-BDE9-2E8D8562A7D6}"/>
    <dgm:cxn modelId="{2A33A5B2-D1CF-448F-A39E-3588BED84C9B}" type="presOf" srcId="{077D87A9-0057-4EE6-AFA8-FFED96FB3A74}" destId="{76216693-714E-46B5-853D-97EB2C191FC9}" srcOrd="0" destOrd="0" presId="urn:microsoft.com/office/officeart/2008/layout/LinedList"/>
    <dgm:cxn modelId="{94F479BE-4E36-4A1F-B2B9-2EF9EC467534}" srcId="{73FDBD96-1850-45E4-909F-60DA9DFA6D33}" destId="{28E2A712-E941-413A-B6F1-59C05F67A94D}" srcOrd="0" destOrd="0" parTransId="{55A1D19B-71B6-44B2-9C53-E9D74615D699}" sibTransId="{A1AAA12D-C885-4023-8403-3859703CE16D}"/>
    <dgm:cxn modelId="{9A537CCF-7A99-451F-83B5-E4C96AB8DD73}" type="presOf" srcId="{28E2A712-E941-413A-B6F1-59C05F67A94D}" destId="{105EB9F9-56CB-45EC-9E55-B6B52ACC56E3}" srcOrd="0" destOrd="0" presId="urn:microsoft.com/office/officeart/2008/layout/LinedList"/>
    <dgm:cxn modelId="{56045ADF-8249-4715-AD99-F87AB7A4D80B}" type="presOf" srcId="{73FDBD96-1850-45E4-909F-60DA9DFA6D33}" destId="{381A6073-EC10-44CB-9BFC-CE9B65F3C727}" srcOrd="0" destOrd="0" presId="urn:microsoft.com/office/officeart/2008/layout/LinedList"/>
    <dgm:cxn modelId="{A8D83BE8-03B9-4B55-AA5D-59A6DCB3257A}" srcId="{28E2A712-E941-413A-B6F1-59C05F67A94D}" destId="{DC8F8DFD-8E6E-4E27-A750-22540996FC96}" srcOrd="2" destOrd="0" parTransId="{B732AC95-5164-4302-BA68-CDF81B2289DF}" sibTransId="{E69805CA-7308-44D6-ABEB-B9B014A434C2}"/>
    <dgm:cxn modelId="{1650755C-7EC2-44CF-8E47-F2F8E67002CB}" type="presParOf" srcId="{381A6073-EC10-44CB-9BFC-CE9B65F3C727}" destId="{3B6E2A1B-EF07-4F83-B41C-68DCCE20C86E}" srcOrd="0" destOrd="0" presId="urn:microsoft.com/office/officeart/2008/layout/LinedList"/>
    <dgm:cxn modelId="{CCF24A9E-7DC2-40FE-9A4D-CAAF31A62C8C}" type="presParOf" srcId="{381A6073-EC10-44CB-9BFC-CE9B65F3C727}" destId="{9BA80532-25FA-4662-BC30-5C0145F6007F}" srcOrd="1" destOrd="0" presId="urn:microsoft.com/office/officeart/2008/layout/LinedList"/>
    <dgm:cxn modelId="{B019BD9B-B0F8-4A33-BA7F-4F6624BA3763}" type="presParOf" srcId="{9BA80532-25FA-4662-BC30-5C0145F6007F}" destId="{105EB9F9-56CB-45EC-9E55-B6B52ACC56E3}" srcOrd="0" destOrd="0" presId="urn:microsoft.com/office/officeart/2008/layout/LinedList"/>
    <dgm:cxn modelId="{89EFED77-9936-4360-969A-DAB8BBF70C8C}" type="presParOf" srcId="{9BA80532-25FA-4662-BC30-5C0145F6007F}" destId="{B08A537A-29BD-4C76-9BBA-A0B8D385D5B1}" srcOrd="1" destOrd="0" presId="urn:microsoft.com/office/officeart/2008/layout/LinedList"/>
    <dgm:cxn modelId="{8D79534A-1F75-4799-957E-8FFA0602E541}" type="presParOf" srcId="{B08A537A-29BD-4C76-9BBA-A0B8D385D5B1}" destId="{8F1CEC19-E464-40DC-B407-B67D20A28338}" srcOrd="0" destOrd="0" presId="urn:microsoft.com/office/officeart/2008/layout/LinedList"/>
    <dgm:cxn modelId="{D4F2F3B0-256B-49BE-8A52-81F0FDE62293}" type="presParOf" srcId="{B08A537A-29BD-4C76-9BBA-A0B8D385D5B1}" destId="{0A1B6FFC-FE66-4C26-BCD5-0D31B47BFCE3}" srcOrd="1" destOrd="0" presId="urn:microsoft.com/office/officeart/2008/layout/LinedList"/>
    <dgm:cxn modelId="{AFFB2507-E9F9-42F9-AFF7-8E86964BDECA}" type="presParOf" srcId="{0A1B6FFC-FE66-4C26-BCD5-0D31B47BFCE3}" destId="{5D362753-40D5-4EBE-8271-1C0504BBC088}" srcOrd="0" destOrd="0" presId="urn:microsoft.com/office/officeart/2008/layout/LinedList"/>
    <dgm:cxn modelId="{2E0C5FA8-CE16-42A9-B298-16114E0B2216}" type="presParOf" srcId="{0A1B6FFC-FE66-4C26-BCD5-0D31B47BFCE3}" destId="{E5467DB5-1BAA-4244-B454-DA2A7673F436}" srcOrd="1" destOrd="0" presId="urn:microsoft.com/office/officeart/2008/layout/LinedList"/>
    <dgm:cxn modelId="{64B11045-C0A7-4C4D-8F4C-A10E847ED9D6}" type="presParOf" srcId="{0A1B6FFC-FE66-4C26-BCD5-0D31B47BFCE3}" destId="{915EDECD-5C16-4E5C-955E-1D4524D48BD4}" srcOrd="2" destOrd="0" presId="urn:microsoft.com/office/officeart/2008/layout/LinedList"/>
    <dgm:cxn modelId="{E3878B8C-4427-4F27-9D32-400CE8D4449F}" type="presParOf" srcId="{B08A537A-29BD-4C76-9BBA-A0B8D385D5B1}" destId="{375BFFD0-C389-409D-908E-BF1B7B0C14EA}" srcOrd="2" destOrd="0" presId="urn:microsoft.com/office/officeart/2008/layout/LinedList"/>
    <dgm:cxn modelId="{1E68F433-67CF-43E5-9AC3-F08482A3BC7B}" type="presParOf" srcId="{B08A537A-29BD-4C76-9BBA-A0B8D385D5B1}" destId="{2C87DB9A-563A-4DDB-BC96-AF84BA4B848E}" srcOrd="3" destOrd="0" presId="urn:microsoft.com/office/officeart/2008/layout/LinedList"/>
    <dgm:cxn modelId="{A150D3FD-C349-4955-A83E-C230D5288F2F}" type="presParOf" srcId="{B08A537A-29BD-4C76-9BBA-A0B8D385D5B1}" destId="{6D64EA19-57F2-4F22-8AC3-74C07443B665}" srcOrd="4" destOrd="0" presId="urn:microsoft.com/office/officeart/2008/layout/LinedList"/>
    <dgm:cxn modelId="{26FFD7C4-17AB-454B-8938-C53806E64E7E}" type="presParOf" srcId="{6D64EA19-57F2-4F22-8AC3-74C07443B665}" destId="{06EFD814-2E84-47E0-A580-E548338984ED}" srcOrd="0" destOrd="0" presId="urn:microsoft.com/office/officeart/2008/layout/LinedList"/>
    <dgm:cxn modelId="{17E34A66-A66D-40FB-8797-530974025B7D}" type="presParOf" srcId="{6D64EA19-57F2-4F22-8AC3-74C07443B665}" destId="{76216693-714E-46B5-853D-97EB2C191FC9}" srcOrd="1" destOrd="0" presId="urn:microsoft.com/office/officeart/2008/layout/LinedList"/>
    <dgm:cxn modelId="{69404A0F-C94D-420B-A114-F527790572B4}" type="presParOf" srcId="{6D64EA19-57F2-4F22-8AC3-74C07443B665}" destId="{68D96527-37D2-4402-9027-354F44C96D39}" srcOrd="2" destOrd="0" presId="urn:microsoft.com/office/officeart/2008/layout/LinedList"/>
    <dgm:cxn modelId="{39E86DC8-FA8C-4762-9FED-D55257D64481}" type="presParOf" srcId="{B08A537A-29BD-4C76-9BBA-A0B8D385D5B1}" destId="{43CC99B4-A345-403E-95F5-143A10677330}" srcOrd="5" destOrd="0" presId="urn:microsoft.com/office/officeart/2008/layout/LinedList"/>
    <dgm:cxn modelId="{EB2019D5-C058-4E88-9FC3-C65216DC13AF}" type="presParOf" srcId="{B08A537A-29BD-4C76-9BBA-A0B8D385D5B1}" destId="{4AE523F3-E9CF-4F53-9E4A-C5EECDA44FF4}" srcOrd="6" destOrd="0" presId="urn:microsoft.com/office/officeart/2008/layout/LinedList"/>
    <dgm:cxn modelId="{297B3F3C-E3C2-4649-8318-A223A69CC40F}" type="presParOf" srcId="{B08A537A-29BD-4C76-9BBA-A0B8D385D5B1}" destId="{7B693FB9-6B0D-4FDD-98D2-EEF9AA216115}" srcOrd="7" destOrd="0" presId="urn:microsoft.com/office/officeart/2008/layout/LinedList"/>
    <dgm:cxn modelId="{F9B2F1FA-4F12-480A-93D4-774381E955B1}" type="presParOf" srcId="{7B693FB9-6B0D-4FDD-98D2-EEF9AA216115}" destId="{96AFC84E-B5C8-46F7-9944-894DF0265801}" srcOrd="0" destOrd="0" presId="urn:microsoft.com/office/officeart/2008/layout/LinedList"/>
    <dgm:cxn modelId="{902AA113-A524-4EBD-80E9-0101E580EC04}" type="presParOf" srcId="{7B693FB9-6B0D-4FDD-98D2-EEF9AA216115}" destId="{31C78048-EC58-4CBC-9772-D421B3C83C26}" srcOrd="1" destOrd="0" presId="urn:microsoft.com/office/officeart/2008/layout/LinedList"/>
    <dgm:cxn modelId="{0C87E0C7-E809-47A4-B9B1-E69751784735}" type="presParOf" srcId="{7B693FB9-6B0D-4FDD-98D2-EEF9AA216115}" destId="{24195A58-3216-4A6A-9554-33706EEA607A}" srcOrd="2" destOrd="0" presId="urn:microsoft.com/office/officeart/2008/layout/LinedList"/>
    <dgm:cxn modelId="{6538A1D1-6634-414B-891F-28602778D551}" type="presParOf" srcId="{B08A537A-29BD-4C76-9BBA-A0B8D385D5B1}" destId="{49B2ABE1-FF78-481C-B0CE-5182C38E03B2}" srcOrd="8" destOrd="0" presId="urn:microsoft.com/office/officeart/2008/layout/LinedList"/>
    <dgm:cxn modelId="{AB8FCBDA-C4BD-43EE-AE09-3627E4B9154D}" type="presParOf" srcId="{B08A537A-29BD-4C76-9BBA-A0B8D385D5B1}" destId="{A30D4E48-157E-4F2A-A982-94EF22B2708F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A970980-3C61-4916-A9BC-8C2DF1C507A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A9C504E-70B0-46D3-9C8C-56826D877CDA}">
      <dgm:prSet phldrT="[Text]" custT="1"/>
      <dgm:spPr/>
      <dgm:t>
        <a:bodyPr/>
        <a:lstStyle/>
        <a:p>
          <a:r>
            <a:rPr lang="el" sz="2000" b="1" dirty="0">
              <a:solidFill>
                <a:srgbClr val="0070C0"/>
              </a:solidFill>
            </a:rPr>
            <a:t>Το ΕΣΠΔ διευκολύνει τη συνεκτικότητα στην προστασία των δεδομένων προσωπικού χαρακτήρα στον τομέα της τεχνητής νοημοσύνης </a:t>
          </a:r>
          <a:endParaRPr lang="en-US" sz="2400" b="1" dirty="0">
            <a:solidFill>
              <a:srgbClr val="0070C0"/>
            </a:solidFill>
          </a:endParaRPr>
        </a:p>
      </dgm:t>
    </dgm:pt>
    <dgm:pt modelId="{164425A5-2216-49A8-9615-824DAC823E0A}" type="parTrans" cxnId="{EFCD6A80-60C8-4210-BEEC-7327B463CAF6}">
      <dgm:prSet/>
      <dgm:spPr/>
      <dgm:t>
        <a:bodyPr/>
        <a:lstStyle/>
        <a:p>
          <a:endParaRPr lang="en-US"/>
        </a:p>
      </dgm:t>
    </dgm:pt>
    <dgm:pt modelId="{027D1876-EB33-4045-8ABA-5B3D6071F226}" type="sibTrans" cxnId="{EFCD6A80-60C8-4210-BEEC-7327B463CAF6}">
      <dgm:prSet/>
      <dgm:spPr/>
      <dgm:t>
        <a:bodyPr/>
        <a:lstStyle/>
        <a:p>
          <a:endParaRPr lang="en-US"/>
        </a:p>
      </dgm:t>
    </dgm:pt>
    <dgm:pt modelId="{36F49DCC-9F5B-479B-AE7A-42ED54DC409F}">
      <dgm:prSet custT="1"/>
      <dgm:spPr/>
      <dgm:t>
        <a:bodyPr/>
        <a:lstStyle/>
        <a:p>
          <a:pPr algn="just"/>
          <a:r>
            <a:rPr lang="el" sz="2400" dirty="0">
              <a:solidFill>
                <a:schemeClr val="tx1"/>
              </a:solidFill>
            </a:rPr>
            <a:t>1. Αφενός, παρέχει προορατική καθοδήγηση σε διάφορα θέματα και υποστηρίζει </a:t>
          </a:r>
          <a:r>
            <a:rPr lang="el" sz="2400" b="1" dirty="0">
              <a:solidFill>
                <a:schemeClr val="tx1"/>
              </a:solidFill>
            </a:rPr>
            <a:t>τη συνεκτική ερμηνεία </a:t>
          </a:r>
          <a:r>
            <a:rPr lang="el" sz="2400" dirty="0">
              <a:solidFill>
                <a:schemeClr val="tx1"/>
              </a:solidFill>
            </a:rPr>
            <a:t>των διατάξεων του ΓΚΠΔ</a:t>
          </a:r>
        </a:p>
      </dgm:t>
    </dgm:pt>
    <dgm:pt modelId="{C76A6C2A-5607-4EE6-9B33-9BDD0A90272D}" type="parTrans" cxnId="{5FA071DE-70B8-4583-98E7-6C08A703C080}">
      <dgm:prSet/>
      <dgm:spPr/>
      <dgm:t>
        <a:bodyPr/>
        <a:lstStyle/>
        <a:p>
          <a:endParaRPr lang="en-US"/>
        </a:p>
      </dgm:t>
    </dgm:pt>
    <dgm:pt modelId="{91626751-D432-4DDC-87F8-711CB2EEC32D}" type="sibTrans" cxnId="{5FA071DE-70B8-4583-98E7-6C08A703C080}">
      <dgm:prSet/>
      <dgm:spPr/>
      <dgm:t>
        <a:bodyPr/>
        <a:lstStyle/>
        <a:p>
          <a:endParaRPr lang="en-US"/>
        </a:p>
      </dgm:t>
    </dgm:pt>
    <dgm:pt modelId="{CBF9DCC0-D973-4534-90D8-E1D3087AA0DD}">
      <dgm:prSet custT="1"/>
      <dgm:spPr/>
      <dgm:t>
        <a:bodyPr/>
        <a:lstStyle/>
        <a:p>
          <a:pPr algn="just"/>
          <a:r>
            <a:rPr lang="el" sz="2400" dirty="0">
              <a:solidFill>
                <a:schemeClr val="tx1"/>
              </a:solidFill>
            </a:rPr>
            <a:t>2. Αφετέρου, </a:t>
          </a:r>
          <a:r>
            <a:rPr lang="el" sz="2400" b="1" dirty="0">
              <a:solidFill>
                <a:schemeClr val="tx1"/>
              </a:solidFill>
            </a:rPr>
            <a:t>υποστηρίζει την επιβολή </a:t>
          </a:r>
          <a:r>
            <a:rPr lang="el" sz="2400" dirty="0">
              <a:solidFill>
                <a:schemeClr val="tx1"/>
              </a:solidFill>
            </a:rPr>
            <a:t>από τις εθνικές ΑΠΔ και </a:t>
          </a:r>
          <a:r>
            <a:rPr lang="el" sz="2400" b="1" dirty="0">
              <a:solidFill>
                <a:schemeClr val="tx1"/>
              </a:solidFill>
            </a:rPr>
            <a:t>παρεμβαίνει σε περιπτώσεις διαφωνίας,</a:t>
          </a:r>
          <a:r>
            <a:rPr lang="el" sz="2400" dirty="0">
              <a:solidFill>
                <a:schemeClr val="tx1"/>
              </a:solidFill>
            </a:rPr>
            <a:t> ό</a:t>
          </a:r>
          <a:r>
            <a:rPr lang="el-GR" sz="2400" dirty="0">
              <a:solidFill>
                <a:schemeClr val="tx1"/>
              </a:solidFill>
            </a:rPr>
            <a:t>που</a:t>
          </a:r>
          <a:r>
            <a:rPr lang="el" sz="2400" dirty="0">
              <a:solidFill>
                <a:schemeClr val="tx1"/>
              </a:solidFill>
            </a:rPr>
            <a:t> το ΕΣΠΔ εκδίδει αποφάσεις σε συγκεκριμένες υποθέσεις, οι οποίες είναι δεσμευτικές για τις ΑΠΔ</a:t>
          </a:r>
        </a:p>
      </dgm:t>
    </dgm:pt>
    <dgm:pt modelId="{F5602249-338C-4A97-85A7-0F199F399898}" type="parTrans" cxnId="{39898CD3-F4A8-4032-920A-CBA18F43841F}">
      <dgm:prSet/>
      <dgm:spPr/>
      <dgm:t>
        <a:bodyPr/>
        <a:lstStyle/>
        <a:p>
          <a:endParaRPr lang="en-US"/>
        </a:p>
      </dgm:t>
    </dgm:pt>
    <dgm:pt modelId="{F74F7382-D949-4E8C-AE63-36F99BAFAF4D}" type="sibTrans" cxnId="{39898CD3-F4A8-4032-920A-CBA18F43841F}">
      <dgm:prSet/>
      <dgm:spPr/>
      <dgm:t>
        <a:bodyPr/>
        <a:lstStyle/>
        <a:p>
          <a:endParaRPr lang="en-US"/>
        </a:p>
      </dgm:t>
    </dgm:pt>
    <dgm:pt modelId="{BF8093BB-DE67-4C7F-A4B3-B25952FB5B9E}" type="pres">
      <dgm:prSet presAssocID="{7A970980-3C61-4916-A9BC-8C2DF1C507AF}" presName="vert0" presStyleCnt="0">
        <dgm:presLayoutVars>
          <dgm:dir/>
          <dgm:animOne val="branch"/>
          <dgm:animLvl val="lvl"/>
        </dgm:presLayoutVars>
      </dgm:prSet>
      <dgm:spPr/>
    </dgm:pt>
    <dgm:pt modelId="{5D781BA6-D692-4293-98F2-D22915ACA7B6}" type="pres">
      <dgm:prSet presAssocID="{1A9C504E-70B0-46D3-9C8C-56826D877CDA}" presName="thickLine" presStyleLbl="alignNode1" presStyleIdx="0" presStyleCnt="1"/>
      <dgm:spPr/>
    </dgm:pt>
    <dgm:pt modelId="{68593A62-38CA-4EDF-8A89-BD0CD70C520D}" type="pres">
      <dgm:prSet presAssocID="{1A9C504E-70B0-46D3-9C8C-56826D877CDA}" presName="horz1" presStyleCnt="0"/>
      <dgm:spPr/>
    </dgm:pt>
    <dgm:pt modelId="{ACF458DD-7C3E-4FFB-AED5-69D6E6B64334}" type="pres">
      <dgm:prSet presAssocID="{1A9C504E-70B0-46D3-9C8C-56826D877CDA}" presName="tx1" presStyleLbl="revTx" presStyleIdx="0" presStyleCnt="3" custScaleX="114140" custScaleY="84771" custLinFactNeighborY="13947"/>
      <dgm:spPr/>
    </dgm:pt>
    <dgm:pt modelId="{E92B9B5C-BD1C-456D-A303-AB0558E800A2}" type="pres">
      <dgm:prSet presAssocID="{1A9C504E-70B0-46D3-9C8C-56826D877CDA}" presName="vert1" presStyleCnt="0"/>
      <dgm:spPr/>
    </dgm:pt>
    <dgm:pt modelId="{18525872-975D-4F44-BFA5-8F11C844C543}" type="pres">
      <dgm:prSet presAssocID="{36F49DCC-9F5B-479B-AE7A-42ED54DC409F}" presName="vertSpace2a" presStyleCnt="0"/>
      <dgm:spPr/>
    </dgm:pt>
    <dgm:pt modelId="{F6AA7E80-DD38-4695-B261-51F1BAC02E20}" type="pres">
      <dgm:prSet presAssocID="{36F49DCC-9F5B-479B-AE7A-42ED54DC409F}" presName="horz2" presStyleCnt="0"/>
      <dgm:spPr/>
    </dgm:pt>
    <dgm:pt modelId="{4B7B9AFC-3728-4169-985A-F2DD1E6C1DEC}" type="pres">
      <dgm:prSet presAssocID="{36F49DCC-9F5B-479B-AE7A-42ED54DC409F}" presName="horzSpace2" presStyleCnt="0"/>
      <dgm:spPr/>
    </dgm:pt>
    <dgm:pt modelId="{0A5C6D90-F0F2-4342-90D5-BA71752B6A07}" type="pres">
      <dgm:prSet presAssocID="{36F49DCC-9F5B-479B-AE7A-42ED54DC409F}" presName="tx2" presStyleLbl="revTx" presStyleIdx="1" presStyleCnt="3" custScaleY="39927"/>
      <dgm:spPr/>
    </dgm:pt>
    <dgm:pt modelId="{1A4A8A57-BA07-4802-B503-A05D54ABC9A7}" type="pres">
      <dgm:prSet presAssocID="{36F49DCC-9F5B-479B-AE7A-42ED54DC409F}" presName="vert2" presStyleCnt="0"/>
      <dgm:spPr/>
    </dgm:pt>
    <dgm:pt modelId="{29B14561-7C3C-4FE2-B92B-40566AE51D8C}" type="pres">
      <dgm:prSet presAssocID="{36F49DCC-9F5B-479B-AE7A-42ED54DC409F}" presName="thinLine2b" presStyleLbl="callout" presStyleIdx="0" presStyleCnt="2"/>
      <dgm:spPr/>
    </dgm:pt>
    <dgm:pt modelId="{43635C29-44CC-46AC-9308-CAA583DD9833}" type="pres">
      <dgm:prSet presAssocID="{36F49DCC-9F5B-479B-AE7A-42ED54DC409F}" presName="vertSpace2b" presStyleCnt="0"/>
      <dgm:spPr/>
    </dgm:pt>
    <dgm:pt modelId="{895043FD-0725-4C0D-BAA7-748167A0F5C3}" type="pres">
      <dgm:prSet presAssocID="{CBF9DCC0-D973-4534-90D8-E1D3087AA0DD}" presName="horz2" presStyleCnt="0"/>
      <dgm:spPr/>
    </dgm:pt>
    <dgm:pt modelId="{43EC45F2-94E2-4DDE-BABC-058D526401CD}" type="pres">
      <dgm:prSet presAssocID="{CBF9DCC0-D973-4534-90D8-E1D3087AA0DD}" presName="horzSpace2" presStyleCnt="0"/>
      <dgm:spPr/>
    </dgm:pt>
    <dgm:pt modelId="{74367BD9-0A1B-4C6B-8E3C-E2718005D0D0}" type="pres">
      <dgm:prSet presAssocID="{CBF9DCC0-D973-4534-90D8-E1D3087AA0DD}" presName="tx2" presStyleLbl="revTx" presStyleIdx="2" presStyleCnt="3" custScaleY="56761"/>
      <dgm:spPr/>
    </dgm:pt>
    <dgm:pt modelId="{3B96D403-7BB4-49B2-89F1-FE41F5DF48F6}" type="pres">
      <dgm:prSet presAssocID="{CBF9DCC0-D973-4534-90D8-E1D3087AA0DD}" presName="vert2" presStyleCnt="0"/>
      <dgm:spPr/>
    </dgm:pt>
    <dgm:pt modelId="{43E16AB1-ECAF-47FB-8386-3A5F7801D2DE}" type="pres">
      <dgm:prSet presAssocID="{CBF9DCC0-D973-4534-90D8-E1D3087AA0DD}" presName="thinLine2b" presStyleLbl="callout" presStyleIdx="1" presStyleCnt="2"/>
      <dgm:spPr/>
    </dgm:pt>
    <dgm:pt modelId="{574907D2-C2BE-4977-934A-09A6563845DA}" type="pres">
      <dgm:prSet presAssocID="{CBF9DCC0-D973-4534-90D8-E1D3087AA0DD}" presName="vertSpace2b" presStyleCnt="0"/>
      <dgm:spPr/>
    </dgm:pt>
  </dgm:ptLst>
  <dgm:cxnLst>
    <dgm:cxn modelId="{1227320D-E7C6-4E8F-852C-D6F30EF707DB}" type="presOf" srcId="{7A970980-3C61-4916-A9BC-8C2DF1C507AF}" destId="{BF8093BB-DE67-4C7F-A4B3-B25952FB5B9E}" srcOrd="0" destOrd="0" presId="urn:microsoft.com/office/officeart/2008/layout/LinedList"/>
    <dgm:cxn modelId="{EFCD6A80-60C8-4210-BEEC-7327B463CAF6}" srcId="{7A970980-3C61-4916-A9BC-8C2DF1C507AF}" destId="{1A9C504E-70B0-46D3-9C8C-56826D877CDA}" srcOrd="0" destOrd="0" parTransId="{164425A5-2216-49A8-9615-824DAC823E0A}" sibTransId="{027D1876-EB33-4045-8ABA-5B3D6071F226}"/>
    <dgm:cxn modelId="{2F85FAB0-897C-40B1-AE22-32E3502970BD}" type="presOf" srcId="{CBF9DCC0-D973-4534-90D8-E1D3087AA0DD}" destId="{74367BD9-0A1B-4C6B-8E3C-E2718005D0D0}" srcOrd="0" destOrd="0" presId="urn:microsoft.com/office/officeart/2008/layout/LinedList"/>
    <dgm:cxn modelId="{39898CD3-F4A8-4032-920A-CBA18F43841F}" srcId="{1A9C504E-70B0-46D3-9C8C-56826D877CDA}" destId="{CBF9DCC0-D973-4534-90D8-E1D3087AA0DD}" srcOrd="1" destOrd="0" parTransId="{F5602249-338C-4A97-85A7-0F199F399898}" sibTransId="{F74F7382-D949-4E8C-AE63-36F99BAFAF4D}"/>
    <dgm:cxn modelId="{5FA071DE-70B8-4583-98E7-6C08A703C080}" srcId="{1A9C504E-70B0-46D3-9C8C-56826D877CDA}" destId="{36F49DCC-9F5B-479B-AE7A-42ED54DC409F}" srcOrd="0" destOrd="0" parTransId="{C76A6C2A-5607-4EE6-9B33-9BDD0A90272D}" sibTransId="{91626751-D432-4DDC-87F8-711CB2EEC32D}"/>
    <dgm:cxn modelId="{B1D584E2-66A8-40FE-9D05-119376331232}" type="presOf" srcId="{36F49DCC-9F5B-479B-AE7A-42ED54DC409F}" destId="{0A5C6D90-F0F2-4342-90D5-BA71752B6A07}" srcOrd="0" destOrd="0" presId="urn:microsoft.com/office/officeart/2008/layout/LinedList"/>
    <dgm:cxn modelId="{082414F7-7E6A-443F-A11A-D07324949F71}" type="presOf" srcId="{1A9C504E-70B0-46D3-9C8C-56826D877CDA}" destId="{ACF458DD-7C3E-4FFB-AED5-69D6E6B64334}" srcOrd="0" destOrd="0" presId="urn:microsoft.com/office/officeart/2008/layout/LinedList"/>
    <dgm:cxn modelId="{8423E954-542C-4460-A661-D8A1AF37EDBB}" type="presParOf" srcId="{BF8093BB-DE67-4C7F-A4B3-B25952FB5B9E}" destId="{5D781BA6-D692-4293-98F2-D22915ACA7B6}" srcOrd="0" destOrd="0" presId="urn:microsoft.com/office/officeart/2008/layout/LinedList"/>
    <dgm:cxn modelId="{22F4C0B8-5CD7-49BF-AD7B-CEAA99A86A0C}" type="presParOf" srcId="{BF8093BB-DE67-4C7F-A4B3-B25952FB5B9E}" destId="{68593A62-38CA-4EDF-8A89-BD0CD70C520D}" srcOrd="1" destOrd="0" presId="urn:microsoft.com/office/officeart/2008/layout/LinedList"/>
    <dgm:cxn modelId="{8FCD7A90-3DD3-4FB1-894A-CAA77B0DFCF8}" type="presParOf" srcId="{68593A62-38CA-4EDF-8A89-BD0CD70C520D}" destId="{ACF458DD-7C3E-4FFB-AED5-69D6E6B64334}" srcOrd="0" destOrd="0" presId="urn:microsoft.com/office/officeart/2008/layout/LinedList"/>
    <dgm:cxn modelId="{9BC29885-F410-40E5-9561-D7AC63DDC6C0}" type="presParOf" srcId="{68593A62-38CA-4EDF-8A89-BD0CD70C520D}" destId="{E92B9B5C-BD1C-456D-A303-AB0558E800A2}" srcOrd="1" destOrd="0" presId="urn:microsoft.com/office/officeart/2008/layout/LinedList"/>
    <dgm:cxn modelId="{48C55EFD-5CF7-4D22-BC9B-915B1BB3F699}" type="presParOf" srcId="{E92B9B5C-BD1C-456D-A303-AB0558E800A2}" destId="{18525872-975D-4F44-BFA5-8F11C844C543}" srcOrd="0" destOrd="0" presId="urn:microsoft.com/office/officeart/2008/layout/LinedList"/>
    <dgm:cxn modelId="{0452F8D0-F7A3-48AB-9CA9-8667DC0B686B}" type="presParOf" srcId="{E92B9B5C-BD1C-456D-A303-AB0558E800A2}" destId="{F6AA7E80-DD38-4695-B261-51F1BAC02E20}" srcOrd="1" destOrd="0" presId="urn:microsoft.com/office/officeart/2008/layout/LinedList"/>
    <dgm:cxn modelId="{0C8242B0-749C-42C3-BE3B-CE362C3E9310}" type="presParOf" srcId="{F6AA7E80-DD38-4695-B261-51F1BAC02E20}" destId="{4B7B9AFC-3728-4169-985A-F2DD1E6C1DEC}" srcOrd="0" destOrd="0" presId="urn:microsoft.com/office/officeart/2008/layout/LinedList"/>
    <dgm:cxn modelId="{F08A426B-355F-46A7-8136-BF58989CC6C7}" type="presParOf" srcId="{F6AA7E80-DD38-4695-B261-51F1BAC02E20}" destId="{0A5C6D90-F0F2-4342-90D5-BA71752B6A07}" srcOrd="1" destOrd="0" presId="urn:microsoft.com/office/officeart/2008/layout/LinedList"/>
    <dgm:cxn modelId="{DA0E1046-617F-457D-90EA-847F78283F47}" type="presParOf" srcId="{F6AA7E80-DD38-4695-B261-51F1BAC02E20}" destId="{1A4A8A57-BA07-4802-B503-A05D54ABC9A7}" srcOrd="2" destOrd="0" presId="urn:microsoft.com/office/officeart/2008/layout/LinedList"/>
    <dgm:cxn modelId="{DAC7A2E8-9EDC-4B66-856B-FB3935CFB91C}" type="presParOf" srcId="{E92B9B5C-BD1C-456D-A303-AB0558E800A2}" destId="{29B14561-7C3C-4FE2-B92B-40566AE51D8C}" srcOrd="2" destOrd="0" presId="urn:microsoft.com/office/officeart/2008/layout/LinedList"/>
    <dgm:cxn modelId="{7310563E-EEE1-498B-AEDD-18B3207D1198}" type="presParOf" srcId="{E92B9B5C-BD1C-456D-A303-AB0558E800A2}" destId="{43635C29-44CC-46AC-9308-CAA583DD9833}" srcOrd="3" destOrd="0" presId="urn:microsoft.com/office/officeart/2008/layout/LinedList"/>
    <dgm:cxn modelId="{F604B887-027E-4938-BC86-6ED2BDB3A2A7}" type="presParOf" srcId="{E92B9B5C-BD1C-456D-A303-AB0558E800A2}" destId="{895043FD-0725-4C0D-BAA7-748167A0F5C3}" srcOrd="4" destOrd="0" presId="urn:microsoft.com/office/officeart/2008/layout/LinedList"/>
    <dgm:cxn modelId="{88248375-7251-4277-A262-0782A6B1E526}" type="presParOf" srcId="{895043FD-0725-4C0D-BAA7-748167A0F5C3}" destId="{43EC45F2-94E2-4DDE-BABC-058D526401CD}" srcOrd="0" destOrd="0" presId="urn:microsoft.com/office/officeart/2008/layout/LinedList"/>
    <dgm:cxn modelId="{2EC49C00-9AD2-41DF-921E-EEF6EFBB9AFB}" type="presParOf" srcId="{895043FD-0725-4C0D-BAA7-748167A0F5C3}" destId="{74367BD9-0A1B-4C6B-8E3C-E2718005D0D0}" srcOrd="1" destOrd="0" presId="urn:microsoft.com/office/officeart/2008/layout/LinedList"/>
    <dgm:cxn modelId="{27DBC1CA-2570-4994-8607-6EB0409F06C7}" type="presParOf" srcId="{895043FD-0725-4C0D-BAA7-748167A0F5C3}" destId="{3B96D403-7BB4-49B2-89F1-FE41F5DF48F6}" srcOrd="2" destOrd="0" presId="urn:microsoft.com/office/officeart/2008/layout/LinedList"/>
    <dgm:cxn modelId="{0AD3A82D-CE4C-400C-8B9E-32E64D166CE7}" type="presParOf" srcId="{E92B9B5C-BD1C-456D-A303-AB0558E800A2}" destId="{43E16AB1-ECAF-47FB-8386-3A5F7801D2DE}" srcOrd="5" destOrd="0" presId="urn:microsoft.com/office/officeart/2008/layout/LinedList"/>
    <dgm:cxn modelId="{43620E38-9286-4947-8218-02402E4E204B}" type="presParOf" srcId="{E92B9B5C-BD1C-456D-A303-AB0558E800A2}" destId="{574907D2-C2BE-4977-934A-09A6563845DA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3C67DD2-19BB-4711-B470-1DC18CF9655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F6B8F44-2DF7-4608-A28A-82B149EAE93F}">
      <dgm:prSet phldrT="[Text]"/>
      <dgm:spPr/>
      <dgm:t>
        <a:bodyPr/>
        <a:lstStyle/>
        <a:p>
          <a:r>
            <a:rPr lang="el" b="1"/>
            <a:t>Επιβολή </a:t>
          </a:r>
        </a:p>
      </dgm:t>
    </dgm:pt>
    <dgm:pt modelId="{2C61AE91-00FD-4B2D-BF6E-C21DD68D2219}" type="parTrans" cxnId="{1EC38B56-B449-4CE9-A85C-B03E49FF69D5}">
      <dgm:prSet/>
      <dgm:spPr/>
      <dgm:t>
        <a:bodyPr/>
        <a:lstStyle/>
        <a:p>
          <a:endParaRPr lang="en-US"/>
        </a:p>
      </dgm:t>
    </dgm:pt>
    <dgm:pt modelId="{1D8F492A-1FB4-489D-B567-5DC771E75F2D}" type="sibTrans" cxnId="{1EC38B56-B449-4CE9-A85C-B03E49FF69D5}">
      <dgm:prSet/>
      <dgm:spPr/>
      <dgm:t>
        <a:bodyPr/>
        <a:lstStyle/>
        <a:p>
          <a:endParaRPr lang="en-US"/>
        </a:p>
      </dgm:t>
    </dgm:pt>
    <dgm:pt modelId="{B0E09FFA-8412-4A7F-AF44-B42C071798A7}">
      <dgm:prSet/>
      <dgm:spPr/>
      <dgm:t>
        <a:bodyPr/>
        <a:lstStyle/>
        <a:p>
          <a:r>
            <a:rPr lang="el" b="1" dirty="0"/>
            <a:t>Συνεργασία μεταξύ των ΑΠΔ</a:t>
          </a:r>
        </a:p>
      </dgm:t>
    </dgm:pt>
    <dgm:pt modelId="{5E38A1EA-D815-4031-AF52-331E5C86B549}" type="parTrans" cxnId="{DC7E7715-A13C-44AF-96EC-08FBBFC2D8AD}">
      <dgm:prSet/>
      <dgm:spPr/>
      <dgm:t>
        <a:bodyPr/>
        <a:lstStyle/>
        <a:p>
          <a:endParaRPr lang="en-US"/>
        </a:p>
      </dgm:t>
    </dgm:pt>
    <dgm:pt modelId="{6BDBE7F4-B2AC-4836-A9F1-A1F28734F14F}" type="sibTrans" cxnId="{DC7E7715-A13C-44AF-96EC-08FBBFC2D8AD}">
      <dgm:prSet/>
      <dgm:spPr/>
      <dgm:t>
        <a:bodyPr/>
        <a:lstStyle/>
        <a:p>
          <a:endParaRPr lang="en-US"/>
        </a:p>
      </dgm:t>
    </dgm:pt>
    <dgm:pt modelId="{81AF7209-6896-42A9-B021-FEB8B46DB0B9}">
      <dgm:prSet/>
      <dgm:spPr/>
      <dgm:t>
        <a:bodyPr/>
        <a:lstStyle/>
        <a:p>
          <a:r>
            <a:rPr lang="el" b="1" dirty="0"/>
            <a:t>Συντονισμός με άλλες αρχές </a:t>
          </a:r>
        </a:p>
      </dgm:t>
    </dgm:pt>
    <dgm:pt modelId="{C5EFA765-DDBB-48B7-9C67-09BC532D4780}" type="parTrans" cxnId="{BC30AA06-717B-4F0A-ADE1-7D82F8E83B02}">
      <dgm:prSet/>
      <dgm:spPr/>
      <dgm:t>
        <a:bodyPr/>
        <a:lstStyle/>
        <a:p>
          <a:endParaRPr lang="en-US"/>
        </a:p>
      </dgm:t>
    </dgm:pt>
    <dgm:pt modelId="{548B369A-7D8F-4973-9370-9DAD3327AD1C}" type="sibTrans" cxnId="{BC30AA06-717B-4F0A-ADE1-7D82F8E83B02}">
      <dgm:prSet/>
      <dgm:spPr/>
      <dgm:t>
        <a:bodyPr/>
        <a:lstStyle/>
        <a:p>
          <a:endParaRPr lang="en-US"/>
        </a:p>
      </dgm:t>
    </dgm:pt>
    <dgm:pt modelId="{E08877F8-4B5D-43C3-B2FD-82C421F02818}">
      <dgm:prSet/>
      <dgm:spPr/>
      <dgm:t>
        <a:bodyPr/>
        <a:lstStyle/>
        <a:p>
          <a:pPr>
            <a:buNone/>
          </a:pPr>
          <a:r>
            <a:rPr lang="el" dirty="0"/>
            <a:t>	Οι ΑΠΔ διαδραματίζουν εξέχοντα ρόλο (είναι Αρχές Εποπτείας της Αγοράς (MSA) για ορισμένα συστήματα ΤΝ) και επιβάλλουν ήδη</a:t>
          </a:r>
          <a:r>
            <a:rPr lang="en-US" dirty="0"/>
            <a:t> </a:t>
          </a:r>
          <a:r>
            <a:rPr lang="el" dirty="0"/>
            <a:t>τις διατάξεις του ΓΚΠΔ στην ΤΝ	</a:t>
          </a:r>
          <a:endParaRPr lang="en-US" dirty="0"/>
        </a:p>
      </dgm:t>
    </dgm:pt>
    <dgm:pt modelId="{C11284DE-49D6-4FBC-81F5-786E04021D8A}" type="parTrans" cxnId="{FF38C9E2-C8AD-4927-A986-E713ACE33956}">
      <dgm:prSet/>
      <dgm:spPr/>
      <dgm:t>
        <a:bodyPr/>
        <a:lstStyle/>
        <a:p>
          <a:endParaRPr lang="en-US"/>
        </a:p>
      </dgm:t>
    </dgm:pt>
    <dgm:pt modelId="{279F7516-0049-4ADA-B16B-A9F32D42629F}" type="sibTrans" cxnId="{FF38C9E2-C8AD-4927-A986-E713ACE33956}">
      <dgm:prSet/>
      <dgm:spPr/>
      <dgm:t>
        <a:bodyPr/>
        <a:lstStyle/>
        <a:p>
          <a:endParaRPr lang="en-US"/>
        </a:p>
      </dgm:t>
    </dgm:pt>
    <dgm:pt modelId="{841F27EE-B545-4DEC-8FC6-B1DC5DD194C5}">
      <dgm:prSet/>
      <dgm:spPr/>
      <dgm:t>
        <a:bodyPr/>
        <a:lstStyle/>
        <a:p>
          <a:pPr>
            <a:buNone/>
          </a:pPr>
          <a:r>
            <a:rPr lang="el" dirty="0"/>
            <a:t>	Υπάρχει ήδη ισχυρή συνεργασία μεταξύ των ΑΠΔ σε θέματα που σχετίζονται με την ΤΝ</a:t>
          </a:r>
          <a:endParaRPr lang="en-US" dirty="0"/>
        </a:p>
      </dgm:t>
    </dgm:pt>
    <dgm:pt modelId="{1B236047-EBAE-4A35-8CB5-431CAEE3A3DE}" type="parTrans" cxnId="{D0272D80-C898-46EB-9438-2EE37EE7DD5C}">
      <dgm:prSet/>
      <dgm:spPr/>
      <dgm:t>
        <a:bodyPr/>
        <a:lstStyle/>
        <a:p>
          <a:endParaRPr lang="en-US"/>
        </a:p>
      </dgm:t>
    </dgm:pt>
    <dgm:pt modelId="{6938DA08-B223-4932-8689-C886FB2537B1}" type="sibTrans" cxnId="{D0272D80-C898-46EB-9438-2EE37EE7DD5C}">
      <dgm:prSet/>
      <dgm:spPr/>
      <dgm:t>
        <a:bodyPr/>
        <a:lstStyle/>
        <a:p>
          <a:endParaRPr lang="en-US"/>
        </a:p>
      </dgm:t>
    </dgm:pt>
    <dgm:pt modelId="{135D8DF0-E7A4-4734-95E7-57AEE4A42458}">
      <dgm:prSet/>
      <dgm:spPr/>
      <dgm:t>
        <a:bodyPr/>
        <a:lstStyle/>
        <a:p>
          <a:pPr>
            <a:buNone/>
          </a:pPr>
          <a:r>
            <a:rPr lang="el" dirty="0"/>
            <a:t>	Όταν</a:t>
          </a:r>
          <a:r>
            <a:rPr lang="el" b="1" dirty="0"/>
            <a:t> </a:t>
          </a:r>
          <a:r>
            <a:rPr lang="el" dirty="0"/>
            <a:t>τα συστήματα ΤΝ βασίζονται στην επεξεργασία δεδομένων προσωπικού </a:t>
          </a:r>
          <a:r>
            <a:rPr lang="el" dirty="0">
              <a:solidFill>
                <a:schemeClr val="tx1"/>
              </a:solidFill>
            </a:rPr>
            <a:t>χαρακτήρα, υπάρχει ανάγκη συνεργασίας με άλλες αρμόδιες αρχές </a:t>
          </a:r>
          <a:endParaRPr lang="en-US" dirty="0">
            <a:solidFill>
              <a:schemeClr val="tx1"/>
            </a:solidFill>
          </a:endParaRPr>
        </a:p>
      </dgm:t>
    </dgm:pt>
    <dgm:pt modelId="{CB1EC490-44C4-498D-AF2B-4FD13651CA53}" type="parTrans" cxnId="{7BEBE7DC-FF04-4950-95E7-38D9048146EE}">
      <dgm:prSet/>
      <dgm:spPr/>
      <dgm:t>
        <a:bodyPr/>
        <a:lstStyle/>
        <a:p>
          <a:endParaRPr lang="en-US"/>
        </a:p>
      </dgm:t>
    </dgm:pt>
    <dgm:pt modelId="{88603218-888B-4975-B566-25F503FA1751}" type="sibTrans" cxnId="{7BEBE7DC-FF04-4950-95E7-38D9048146EE}">
      <dgm:prSet/>
      <dgm:spPr/>
      <dgm:t>
        <a:bodyPr/>
        <a:lstStyle/>
        <a:p>
          <a:endParaRPr lang="en-US"/>
        </a:p>
      </dgm:t>
    </dgm:pt>
    <dgm:pt modelId="{506DFA22-5C6D-4529-AEB8-255E33E40108}" type="pres">
      <dgm:prSet presAssocID="{43C67DD2-19BB-4711-B470-1DC18CF96550}" presName="Name0" presStyleCnt="0">
        <dgm:presLayoutVars>
          <dgm:dir/>
          <dgm:animLvl val="lvl"/>
          <dgm:resizeHandles val="exact"/>
        </dgm:presLayoutVars>
      </dgm:prSet>
      <dgm:spPr/>
    </dgm:pt>
    <dgm:pt modelId="{C3AD6386-E836-4507-AAE9-E51F57E0672D}" type="pres">
      <dgm:prSet presAssocID="{DF6B8F44-2DF7-4608-A28A-82B149EAE93F}" presName="composite" presStyleCnt="0"/>
      <dgm:spPr/>
    </dgm:pt>
    <dgm:pt modelId="{1769DA89-19DF-491D-A9E9-81200A6D62A5}" type="pres">
      <dgm:prSet presAssocID="{DF6B8F44-2DF7-4608-A28A-82B149EAE93F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0244C698-CAFE-4B12-9DC0-EEA56C256BA8}" type="pres">
      <dgm:prSet presAssocID="{DF6B8F44-2DF7-4608-A28A-82B149EAE93F}" presName="desTx" presStyleLbl="alignAccFollowNode1" presStyleIdx="0" presStyleCnt="3">
        <dgm:presLayoutVars>
          <dgm:bulletEnabled val="1"/>
        </dgm:presLayoutVars>
      </dgm:prSet>
      <dgm:spPr/>
    </dgm:pt>
    <dgm:pt modelId="{BCC08589-82B5-4D59-B511-375ABF923022}" type="pres">
      <dgm:prSet presAssocID="{1D8F492A-1FB4-489D-B567-5DC771E75F2D}" presName="space" presStyleCnt="0"/>
      <dgm:spPr/>
    </dgm:pt>
    <dgm:pt modelId="{35AE4CE5-0180-4FEB-89A2-2D11DC50A9B1}" type="pres">
      <dgm:prSet presAssocID="{B0E09FFA-8412-4A7F-AF44-B42C071798A7}" presName="composite" presStyleCnt="0"/>
      <dgm:spPr/>
    </dgm:pt>
    <dgm:pt modelId="{84DD0C1B-5AD2-4DE1-95AA-3246445011DA}" type="pres">
      <dgm:prSet presAssocID="{B0E09FFA-8412-4A7F-AF44-B42C071798A7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296D4074-2E14-465D-AC12-2D3F84A62CC6}" type="pres">
      <dgm:prSet presAssocID="{B0E09FFA-8412-4A7F-AF44-B42C071798A7}" presName="desTx" presStyleLbl="alignAccFollowNode1" presStyleIdx="1" presStyleCnt="3">
        <dgm:presLayoutVars>
          <dgm:bulletEnabled val="1"/>
        </dgm:presLayoutVars>
      </dgm:prSet>
      <dgm:spPr/>
    </dgm:pt>
    <dgm:pt modelId="{3D065663-7250-4F65-9990-37E70A77AA29}" type="pres">
      <dgm:prSet presAssocID="{6BDBE7F4-B2AC-4836-A9F1-A1F28734F14F}" presName="space" presStyleCnt="0"/>
      <dgm:spPr/>
    </dgm:pt>
    <dgm:pt modelId="{63A7D46E-C383-48AD-8062-E1F361459761}" type="pres">
      <dgm:prSet presAssocID="{81AF7209-6896-42A9-B021-FEB8B46DB0B9}" presName="composite" presStyleCnt="0"/>
      <dgm:spPr/>
    </dgm:pt>
    <dgm:pt modelId="{DA448590-09DE-495A-BBED-575296C01314}" type="pres">
      <dgm:prSet presAssocID="{81AF7209-6896-42A9-B021-FEB8B46DB0B9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96B56B03-A8A3-4AA0-8270-0EC8C33EFEE4}" type="pres">
      <dgm:prSet presAssocID="{81AF7209-6896-42A9-B021-FEB8B46DB0B9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BC30AA06-717B-4F0A-ADE1-7D82F8E83B02}" srcId="{43C67DD2-19BB-4711-B470-1DC18CF96550}" destId="{81AF7209-6896-42A9-B021-FEB8B46DB0B9}" srcOrd="2" destOrd="0" parTransId="{C5EFA765-DDBB-48B7-9C67-09BC532D4780}" sibTransId="{548B369A-7D8F-4973-9370-9DAD3327AD1C}"/>
    <dgm:cxn modelId="{628F410B-5301-48EB-9CEA-A43F1B80BEBE}" type="presOf" srcId="{81AF7209-6896-42A9-B021-FEB8B46DB0B9}" destId="{DA448590-09DE-495A-BBED-575296C01314}" srcOrd="0" destOrd="0" presId="urn:microsoft.com/office/officeart/2005/8/layout/hList1"/>
    <dgm:cxn modelId="{DC7E7715-A13C-44AF-96EC-08FBBFC2D8AD}" srcId="{43C67DD2-19BB-4711-B470-1DC18CF96550}" destId="{B0E09FFA-8412-4A7F-AF44-B42C071798A7}" srcOrd="1" destOrd="0" parTransId="{5E38A1EA-D815-4031-AF52-331E5C86B549}" sibTransId="{6BDBE7F4-B2AC-4836-A9F1-A1F28734F14F}"/>
    <dgm:cxn modelId="{EE15D015-5BBA-4572-97CB-81CD03E0FF0C}" type="presOf" srcId="{B0E09FFA-8412-4A7F-AF44-B42C071798A7}" destId="{84DD0C1B-5AD2-4DE1-95AA-3246445011DA}" srcOrd="0" destOrd="0" presId="urn:microsoft.com/office/officeart/2005/8/layout/hList1"/>
    <dgm:cxn modelId="{9C41251F-E656-4C75-90A3-AFC452F29DE0}" type="presOf" srcId="{135D8DF0-E7A4-4734-95E7-57AEE4A42458}" destId="{96B56B03-A8A3-4AA0-8270-0EC8C33EFEE4}" srcOrd="0" destOrd="0" presId="urn:microsoft.com/office/officeart/2005/8/layout/hList1"/>
    <dgm:cxn modelId="{1EC38B56-B449-4CE9-A85C-B03E49FF69D5}" srcId="{43C67DD2-19BB-4711-B470-1DC18CF96550}" destId="{DF6B8F44-2DF7-4608-A28A-82B149EAE93F}" srcOrd="0" destOrd="0" parTransId="{2C61AE91-00FD-4B2D-BF6E-C21DD68D2219}" sibTransId="{1D8F492A-1FB4-489D-B567-5DC771E75F2D}"/>
    <dgm:cxn modelId="{D0272D80-C898-46EB-9438-2EE37EE7DD5C}" srcId="{B0E09FFA-8412-4A7F-AF44-B42C071798A7}" destId="{841F27EE-B545-4DEC-8FC6-B1DC5DD194C5}" srcOrd="0" destOrd="0" parTransId="{1B236047-EBAE-4A35-8CB5-431CAEE3A3DE}" sibTransId="{6938DA08-B223-4932-8689-C886FB2537B1}"/>
    <dgm:cxn modelId="{CAF6CDAE-A3FD-427C-B321-47DDE708913A}" type="presOf" srcId="{E08877F8-4B5D-43C3-B2FD-82C421F02818}" destId="{0244C698-CAFE-4B12-9DC0-EEA56C256BA8}" srcOrd="0" destOrd="0" presId="urn:microsoft.com/office/officeart/2005/8/layout/hList1"/>
    <dgm:cxn modelId="{ACA12BB3-EF64-4B31-BDA2-5A28986ED209}" type="presOf" srcId="{DF6B8F44-2DF7-4608-A28A-82B149EAE93F}" destId="{1769DA89-19DF-491D-A9E9-81200A6D62A5}" srcOrd="0" destOrd="0" presId="urn:microsoft.com/office/officeart/2005/8/layout/hList1"/>
    <dgm:cxn modelId="{620122BA-5858-432A-81B3-D7252652A970}" type="presOf" srcId="{43C67DD2-19BB-4711-B470-1DC18CF96550}" destId="{506DFA22-5C6D-4529-AEB8-255E33E40108}" srcOrd="0" destOrd="0" presId="urn:microsoft.com/office/officeart/2005/8/layout/hList1"/>
    <dgm:cxn modelId="{7BEBE7DC-FF04-4950-95E7-38D9048146EE}" srcId="{81AF7209-6896-42A9-B021-FEB8B46DB0B9}" destId="{135D8DF0-E7A4-4734-95E7-57AEE4A42458}" srcOrd="0" destOrd="0" parTransId="{CB1EC490-44C4-498D-AF2B-4FD13651CA53}" sibTransId="{88603218-888B-4975-B566-25F503FA1751}"/>
    <dgm:cxn modelId="{FF38C9E2-C8AD-4927-A986-E713ACE33956}" srcId="{DF6B8F44-2DF7-4608-A28A-82B149EAE93F}" destId="{E08877F8-4B5D-43C3-B2FD-82C421F02818}" srcOrd="0" destOrd="0" parTransId="{C11284DE-49D6-4FBC-81F5-786E04021D8A}" sibTransId="{279F7516-0049-4ADA-B16B-A9F32D42629F}"/>
    <dgm:cxn modelId="{894C33E3-B59F-4C47-9C68-B7C74D8D210E}" type="presOf" srcId="{841F27EE-B545-4DEC-8FC6-B1DC5DD194C5}" destId="{296D4074-2E14-465D-AC12-2D3F84A62CC6}" srcOrd="0" destOrd="0" presId="urn:microsoft.com/office/officeart/2005/8/layout/hList1"/>
    <dgm:cxn modelId="{D86B98AC-1B94-47EE-BD86-B04CCE20D435}" type="presParOf" srcId="{506DFA22-5C6D-4529-AEB8-255E33E40108}" destId="{C3AD6386-E836-4507-AAE9-E51F57E0672D}" srcOrd="0" destOrd="0" presId="urn:microsoft.com/office/officeart/2005/8/layout/hList1"/>
    <dgm:cxn modelId="{1FC20104-4513-4E8C-873E-CC5FA60DAA99}" type="presParOf" srcId="{C3AD6386-E836-4507-AAE9-E51F57E0672D}" destId="{1769DA89-19DF-491D-A9E9-81200A6D62A5}" srcOrd="0" destOrd="0" presId="urn:microsoft.com/office/officeart/2005/8/layout/hList1"/>
    <dgm:cxn modelId="{C7F2A928-31A6-4188-B36D-67550DFD14F4}" type="presParOf" srcId="{C3AD6386-E836-4507-AAE9-E51F57E0672D}" destId="{0244C698-CAFE-4B12-9DC0-EEA56C256BA8}" srcOrd="1" destOrd="0" presId="urn:microsoft.com/office/officeart/2005/8/layout/hList1"/>
    <dgm:cxn modelId="{79C4D99D-932F-4601-B4E0-00B40B635E5E}" type="presParOf" srcId="{506DFA22-5C6D-4529-AEB8-255E33E40108}" destId="{BCC08589-82B5-4D59-B511-375ABF923022}" srcOrd="1" destOrd="0" presId="urn:microsoft.com/office/officeart/2005/8/layout/hList1"/>
    <dgm:cxn modelId="{6CFE9C05-E861-4FA3-806F-951AC081A4D7}" type="presParOf" srcId="{506DFA22-5C6D-4529-AEB8-255E33E40108}" destId="{35AE4CE5-0180-4FEB-89A2-2D11DC50A9B1}" srcOrd="2" destOrd="0" presId="urn:microsoft.com/office/officeart/2005/8/layout/hList1"/>
    <dgm:cxn modelId="{8A77925B-9857-4A7F-9F9E-412D7F637C7F}" type="presParOf" srcId="{35AE4CE5-0180-4FEB-89A2-2D11DC50A9B1}" destId="{84DD0C1B-5AD2-4DE1-95AA-3246445011DA}" srcOrd="0" destOrd="0" presId="urn:microsoft.com/office/officeart/2005/8/layout/hList1"/>
    <dgm:cxn modelId="{ADF285A2-20D3-432A-BA15-42A74D6738A1}" type="presParOf" srcId="{35AE4CE5-0180-4FEB-89A2-2D11DC50A9B1}" destId="{296D4074-2E14-465D-AC12-2D3F84A62CC6}" srcOrd="1" destOrd="0" presId="urn:microsoft.com/office/officeart/2005/8/layout/hList1"/>
    <dgm:cxn modelId="{3C338E57-575E-47AA-99D3-9D04A2CB9443}" type="presParOf" srcId="{506DFA22-5C6D-4529-AEB8-255E33E40108}" destId="{3D065663-7250-4F65-9990-37E70A77AA29}" srcOrd="3" destOrd="0" presId="urn:microsoft.com/office/officeart/2005/8/layout/hList1"/>
    <dgm:cxn modelId="{16FC12F8-84B9-4522-9433-07B235C956BB}" type="presParOf" srcId="{506DFA22-5C6D-4529-AEB8-255E33E40108}" destId="{63A7D46E-C383-48AD-8062-E1F361459761}" srcOrd="4" destOrd="0" presId="urn:microsoft.com/office/officeart/2005/8/layout/hList1"/>
    <dgm:cxn modelId="{795D9774-0949-4057-84D0-388026E6C1C3}" type="presParOf" srcId="{63A7D46E-C383-48AD-8062-E1F361459761}" destId="{DA448590-09DE-495A-BBED-575296C01314}" srcOrd="0" destOrd="0" presId="urn:microsoft.com/office/officeart/2005/8/layout/hList1"/>
    <dgm:cxn modelId="{F1D96285-7CED-4A12-9338-73BD75C12673}" type="presParOf" srcId="{63A7D46E-C383-48AD-8062-E1F361459761}" destId="{96B56B03-A8A3-4AA0-8270-0EC8C33EFEE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EE2AB0B-9395-48BF-AD03-BDE1B9106D6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5F5BD4-9AC8-4AF0-8377-77AFF0244355}">
      <dgm:prSet phldrT="[Text]" custT="1"/>
      <dgm:spPr/>
      <dgm:t>
        <a:bodyPr anchor="t" anchorCtr="0"/>
        <a:lstStyle/>
        <a:p>
          <a:pPr algn="l"/>
          <a:r>
            <a:rPr lang="el" sz="1800" dirty="0"/>
            <a:t>Καθοδήγηση σχετικά με την αλληλεπίδραση μεταξύ νομοθεσιών και σχετικά με τις επιπτώσεις των νέων τεχνολογιών στην προστασία των δεδομένων </a:t>
          </a:r>
          <a:endParaRPr lang="en-US" sz="1800" dirty="0"/>
        </a:p>
      </dgm:t>
    </dgm:pt>
    <dgm:pt modelId="{CE90D65B-6BB6-484D-A554-DD6C4EDE0132}" type="parTrans" cxnId="{DB9209C0-DC0B-4192-84E1-C7FCB29F21FE}">
      <dgm:prSet/>
      <dgm:spPr/>
      <dgm:t>
        <a:bodyPr/>
        <a:lstStyle/>
        <a:p>
          <a:endParaRPr lang="en-US" sz="1800"/>
        </a:p>
      </dgm:t>
    </dgm:pt>
    <dgm:pt modelId="{9FDD9271-1B6E-4C1F-9B34-82C70A8A55F1}" type="sibTrans" cxnId="{DB9209C0-DC0B-4192-84E1-C7FCB29F21FE}">
      <dgm:prSet/>
      <dgm:spPr/>
      <dgm:t>
        <a:bodyPr/>
        <a:lstStyle/>
        <a:p>
          <a:endParaRPr lang="en-US" sz="1800"/>
        </a:p>
      </dgm:t>
    </dgm:pt>
    <dgm:pt modelId="{335A9D9E-14F2-4541-8777-82191170F8AB}">
      <dgm:prSet custT="1"/>
      <dgm:spPr/>
      <dgm:t>
        <a:bodyPr anchor="t" anchorCtr="0"/>
        <a:lstStyle/>
        <a:p>
          <a:pPr algn="l"/>
          <a:r>
            <a:rPr lang="el" sz="1800" kern="1200" dirty="0"/>
            <a:t>Παρακολούθηση και αξιολόγηση νέων ψηφιακών τεχνολογιών για την προώθηση μιας </a:t>
          </a:r>
          <a:r>
            <a:rPr lang="el" sz="1800" kern="1200" dirty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ανθρωποκεντρικής</a:t>
          </a:r>
          <a:r>
            <a:rPr lang="el" sz="1800" kern="1200" dirty="0"/>
            <a:t> προσέγγισης </a:t>
          </a:r>
        </a:p>
      </dgm:t>
    </dgm:pt>
    <dgm:pt modelId="{E1C37121-42CA-484D-B786-5CA4E3008BDF}" type="parTrans" cxnId="{4725F5C0-6946-45FA-9A66-C237AE125066}">
      <dgm:prSet/>
      <dgm:spPr/>
      <dgm:t>
        <a:bodyPr/>
        <a:lstStyle/>
        <a:p>
          <a:endParaRPr lang="en-US" sz="1800"/>
        </a:p>
      </dgm:t>
    </dgm:pt>
    <dgm:pt modelId="{CFA6197C-037D-4CFA-98F3-E5936E307E69}" type="sibTrans" cxnId="{4725F5C0-6946-45FA-9A66-C237AE125066}">
      <dgm:prSet/>
      <dgm:spPr/>
      <dgm:t>
        <a:bodyPr/>
        <a:lstStyle/>
        <a:p>
          <a:endParaRPr lang="en-US" sz="1800"/>
        </a:p>
      </dgm:t>
    </dgm:pt>
    <dgm:pt modelId="{647EFBD1-3972-4B74-9DCA-1998A5AAAF0F}">
      <dgm:prSet custT="1"/>
      <dgm:spPr/>
      <dgm:t>
        <a:bodyPr anchor="t" anchorCtr="0"/>
        <a:lstStyle/>
        <a:p>
          <a:pPr algn="l"/>
          <a:r>
            <a:rPr lang="el" sz="1800" dirty="0"/>
            <a:t>Συνεργασία με άλλες ρυθμιστικές αρχές</a:t>
          </a:r>
          <a:r>
            <a:rPr lang="en-US" sz="1800" dirty="0"/>
            <a:t> </a:t>
          </a:r>
          <a:r>
            <a:rPr lang="el-GR" sz="1800" dirty="0"/>
            <a:t>(</a:t>
          </a:r>
          <a:r>
            <a:rPr lang="el-GR" sz="1800" dirty="0" err="1"/>
            <a:t>π.χ</a:t>
          </a:r>
          <a:r>
            <a:rPr lang="el-GR" sz="1800" dirty="0"/>
            <a:t> προστασίας καταναλωτών</a:t>
          </a:r>
          <a:r>
            <a:rPr lang="en-US" sz="1800" dirty="0"/>
            <a:t>,</a:t>
          </a:r>
          <a:r>
            <a:rPr lang="el-GR" sz="1800" dirty="0"/>
            <a:t> ανταγωνισμού</a:t>
          </a:r>
          <a:r>
            <a:rPr lang="en-US" sz="1800" dirty="0"/>
            <a:t> </a:t>
          </a:r>
          <a:r>
            <a:rPr lang="el-GR" sz="1800" dirty="0"/>
            <a:t>και αρμόδιες αρχές σε άλλους Κανονισμούς)</a:t>
          </a:r>
          <a:r>
            <a:rPr lang="el" sz="1800" dirty="0"/>
            <a:t> για θέματα που έχουν αντίκτυπο στην προστασία των δεδομένων</a:t>
          </a:r>
        </a:p>
      </dgm:t>
    </dgm:pt>
    <dgm:pt modelId="{66D67C31-1DBD-4520-905B-4A1EC7B8F8BF}" type="parTrans" cxnId="{B8CBFDAF-85D6-4357-83EC-DC1648A0570B}">
      <dgm:prSet/>
      <dgm:spPr/>
      <dgm:t>
        <a:bodyPr/>
        <a:lstStyle/>
        <a:p>
          <a:endParaRPr lang="en-US" sz="1800"/>
        </a:p>
      </dgm:t>
    </dgm:pt>
    <dgm:pt modelId="{7AE35660-1CCE-4D41-9B91-32B777496269}" type="sibTrans" cxnId="{B8CBFDAF-85D6-4357-83EC-DC1648A0570B}">
      <dgm:prSet/>
      <dgm:spPr/>
      <dgm:t>
        <a:bodyPr/>
        <a:lstStyle/>
        <a:p>
          <a:endParaRPr lang="en-US" sz="1800"/>
        </a:p>
      </dgm:t>
    </dgm:pt>
    <dgm:pt modelId="{5245463B-2228-43A4-9A13-23751C2F1D16}" type="pres">
      <dgm:prSet presAssocID="{BEE2AB0B-9395-48BF-AD03-BDE1B9106D6F}" presName="diagram" presStyleCnt="0">
        <dgm:presLayoutVars>
          <dgm:dir/>
          <dgm:resizeHandles val="exact"/>
        </dgm:presLayoutVars>
      </dgm:prSet>
      <dgm:spPr/>
    </dgm:pt>
    <dgm:pt modelId="{988F7466-3597-47C5-A90A-7B00C50329EA}" type="pres">
      <dgm:prSet presAssocID="{E85F5BD4-9AC8-4AF0-8377-77AFF0244355}" presName="node" presStyleLbl="node1" presStyleIdx="0" presStyleCnt="3" custScaleY="145002" custLinFactNeighborY="-13155">
        <dgm:presLayoutVars>
          <dgm:bulletEnabled val="1"/>
        </dgm:presLayoutVars>
      </dgm:prSet>
      <dgm:spPr/>
    </dgm:pt>
    <dgm:pt modelId="{DF812820-04E4-4113-865E-70C1DD0F3B20}" type="pres">
      <dgm:prSet presAssocID="{9FDD9271-1B6E-4C1F-9B34-82C70A8A55F1}" presName="sibTrans" presStyleCnt="0"/>
      <dgm:spPr/>
    </dgm:pt>
    <dgm:pt modelId="{7D9413AC-3671-4BE6-B870-193B6015252B}" type="pres">
      <dgm:prSet presAssocID="{335A9D9E-14F2-4541-8777-82191170F8AB}" presName="node" presStyleLbl="node1" presStyleIdx="1" presStyleCnt="3" custScaleY="145002" custLinFactNeighborY="-13155">
        <dgm:presLayoutVars>
          <dgm:bulletEnabled val="1"/>
        </dgm:presLayoutVars>
      </dgm:prSet>
      <dgm:spPr/>
    </dgm:pt>
    <dgm:pt modelId="{68988947-F74B-4D4E-8E37-0A9F7F0924F2}" type="pres">
      <dgm:prSet presAssocID="{CFA6197C-037D-4CFA-98F3-E5936E307E69}" presName="sibTrans" presStyleCnt="0"/>
      <dgm:spPr/>
    </dgm:pt>
    <dgm:pt modelId="{BD5509C4-5E6E-403D-80DD-54CEEC532842}" type="pres">
      <dgm:prSet presAssocID="{647EFBD1-3972-4B74-9DCA-1998A5AAAF0F}" presName="node" presStyleLbl="node1" presStyleIdx="2" presStyleCnt="3" custScaleY="143573" custLinFactNeighborY="-13155">
        <dgm:presLayoutVars>
          <dgm:bulletEnabled val="1"/>
        </dgm:presLayoutVars>
      </dgm:prSet>
      <dgm:spPr/>
    </dgm:pt>
  </dgm:ptLst>
  <dgm:cxnLst>
    <dgm:cxn modelId="{3568CC86-C10D-4C04-AB1B-9909622EEC6A}" type="presOf" srcId="{BEE2AB0B-9395-48BF-AD03-BDE1B9106D6F}" destId="{5245463B-2228-43A4-9A13-23751C2F1D16}" srcOrd="0" destOrd="0" presId="urn:microsoft.com/office/officeart/2005/8/layout/default"/>
    <dgm:cxn modelId="{DDCB06AC-58CB-4EFA-9887-8304D0BC72DB}" type="presOf" srcId="{E85F5BD4-9AC8-4AF0-8377-77AFF0244355}" destId="{988F7466-3597-47C5-A90A-7B00C50329EA}" srcOrd="0" destOrd="0" presId="urn:microsoft.com/office/officeart/2005/8/layout/default"/>
    <dgm:cxn modelId="{B8CBFDAF-85D6-4357-83EC-DC1648A0570B}" srcId="{BEE2AB0B-9395-48BF-AD03-BDE1B9106D6F}" destId="{647EFBD1-3972-4B74-9DCA-1998A5AAAF0F}" srcOrd="2" destOrd="0" parTransId="{66D67C31-1DBD-4520-905B-4A1EC7B8F8BF}" sibTransId="{7AE35660-1CCE-4D41-9B91-32B777496269}"/>
    <dgm:cxn modelId="{DB9209C0-DC0B-4192-84E1-C7FCB29F21FE}" srcId="{BEE2AB0B-9395-48BF-AD03-BDE1B9106D6F}" destId="{E85F5BD4-9AC8-4AF0-8377-77AFF0244355}" srcOrd="0" destOrd="0" parTransId="{CE90D65B-6BB6-484D-A554-DD6C4EDE0132}" sibTransId="{9FDD9271-1B6E-4C1F-9B34-82C70A8A55F1}"/>
    <dgm:cxn modelId="{4725F5C0-6946-45FA-9A66-C237AE125066}" srcId="{BEE2AB0B-9395-48BF-AD03-BDE1B9106D6F}" destId="{335A9D9E-14F2-4541-8777-82191170F8AB}" srcOrd="1" destOrd="0" parTransId="{E1C37121-42CA-484D-B786-5CA4E3008BDF}" sibTransId="{CFA6197C-037D-4CFA-98F3-E5936E307E69}"/>
    <dgm:cxn modelId="{48E7D5E6-3224-47E3-9ED1-079910A48667}" type="presOf" srcId="{647EFBD1-3972-4B74-9DCA-1998A5AAAF0F}" destId="{BD5509C4-5E6E-403D-80DD-54CEEC532842}" srcOrd="0" destOrd="0" presId="urn:microsoft.com/office/officeart/2005/8/layout/default"/>
    <dgm:cxn modelId="{36080AFA-3256-45AC-BF1B-328D247AF9F0}" type="presOf" srcId="{335A9D9E-14F2-4541-8777-82191170F8AB}" destId="{7D9413AC-3671-4BE6-B870-193B6015252B}" srcOrd="0" destOrd="0" presId="urn:microsoft.com/office/officeart/2005/8/layout/default"/>
    <dgm:cxn modelId="{AD8DADEA-AA74-4315-9C58-9FA33282BA28}" type="presParOf" srcId="{5245463B-2228-43A4-9A13-23751C2F1D16}" destId="{988F7466-3597-47C5-A90A-7B00C50329EA}" srcOrd="0" destOrd="0" presId="urn:microsoft.com/office/officeart/2005/8/layout/default"/>
    <dgm:cxn modelId="{93D72A85-61B4-49BF-BBD1-F9B191AB2C96}" type="presParOf" srcId="{5245463B-2228-43A4-9A13-23751C2F1D16}" destId="{DF812820-04E4-4113-865E-70C1DD0F3B20}" srcOrd="1" destOrd="0" presId="urn:microsoft.com/office/officeart/2005/8/layout/default"/>
    <dgm:cxn modelId="{15852295-9410-4658-85EF-A9A32D958E79}" type="presParOf" srcId="{5245463B-2228-43A4-9A13-23751C2F1D16}" destId="{7D9413AC-3671-4BE6-B870-193B6015252B}" srcOrd="2" destOrd="0" presId="urn:microsoft.com/office/officeart/2005/8/layout/default"/>
    <dgm:cxn modelId="{68059326-191D-478B-B66E-3F1DF0431F54}" type="presParOf" srcId="{5245463B-2228-43A4-9A13-23751C2F1D16}" destId="{68988947-F74B-4D4E-8E37-0A9F7F0924F2}" srcOrd="3" destOrd="0" presId="urn:microsoft.com/office/officeart/2005/8/layout/default"/>
    <dgm:cxn modelId="{C25B16F5-DB5D-4D4E-B20A-44A9F552DEB9}" type="presParOf" srcId="{5245463B-2228-43A4-9A13-23751C2F1D16}" destId="{BD5509C4-5E6E-403D-80DD-54CEEC532842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60015BD-FE49-4CCD-9E30-87D6FFE5D8C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98434C0-9684-487E-B38C-B9BA203EE95C}">
      <dgm:prSet custT="1"/>
      <dgm:spPr/>
      <dgm:t>
        <a:bodyPr/>
        <a:lstStyle/>
        <a:p>
          <a:pPr algn="just"/>
          <a:r>
            <a:rPr lang="el" sz="1600" dirty="0"/>
            <a:t>Δήλωση 3/2024 σχετικά με τον ρόλο των αρχών προστασίας δεδομένων στο πλαίσιο του νόμου για την τεχνητή νοημοσύνη</a:t>
          </a:r>
        </a:p>
      </dgm:t>
    </dgm:pt>
    <dgm:pt modelId="{469E2059-72BE-4985-AB73-9C9941E8FB1E}" type="parTrans" cxnId="{F4818869-3F82-492D-9514-B97AD8ED87E7}">
      <dgm:prSet/>
      <dgm:spPr/>
      <dgm:t>
        <a:bodyPr/>
        <a:lstStyle/>
        <a:p>
          <a:endParaRPr lang="en-US" sz="1800"/>
        </a:p>
      </dgm:t>
    </dgm:pt>
    <dgm:pt modelId="{4FD39C32-83F6-46D8-8D10-21CD9E292696}" type="sibTrans" cxnId="{F4818869-3F82-492D-9514-B97AD8ED87E7}">
      <dgm:prSet/>
      <dgm:spPr/>
      <dgm:t>
        <a:bodyPr/>
        <a:lstStyle/>
        <a:p>
          <a:endParaRPr lang="en-US" sz="1800"/>
        </a:p>
      </dgm:t>
    </dgm:pt>
    <dgm:pt modelId="{36758940-451E-468B-93A7-8A8D7F53268F}">
      <dgm:prSet phldrT="[Text]" custT="1"/>
      <dgm:spPr/>
      <dgm:t>
        <a:bodyPr/>
        <a:lstStyle/>
        <a:p>
          <a:pPr algn="just"/>
          <a:r>
            <a:rPr lang="el" sz="1600" dirty="0"/>
            <a:t>Δημιουργία ομάδας εργασίας ChatGPT για συντονισμό των ενεργειών επιβολής των ΑΠΔ (Έκθεση που δημοσιεύθηκε στις 24 Μαΐου). 2025: Μετονομασία σε Ομάδα Επιβολής για</a:t>
          </a:r>
          <a:r>
            <a:rPr lang="el-GR" sz="1600" dirty="0"/>
            <a:t> την</a:t>
          </a:r>
          <a:r>
            <a:rPr lang="el" sz="1600" dirty="0"/>
            <a:t> Παραγωγική Τεχνητή Νοημοσύνη (</a:t>
          </a:r>
          <a:r>
            <a:rPr lang="en-US" sz="1600" dirty="0"/>
            <a:t>Generative AI Enforcement</a:t>
          </a:r>
          <a:r>
            <a:rPr lang="el" sz="1600" dirty="0"/>
            <a:t>)</a:t>
          </a:r>
        </a:p>
      </dgm:t>
    </dgm:pt>
    <dgm:pt modelId="{829A6955-19DF-4200-AA9E-B30274DBB4AF}" type="parTrans" cxnId="{5E1F0CA1-FD90-4DDF-BACF-3FA1A9B7AB6F}">
      <dgm:prSet/>
      <dgm:spPr/>
      <dgm:t>
        <a:bodyPr/>
        <a:lstStyle/>
        <a:p>
          <a:endParaRPr lang="en-US"/>
        </a:p>
      </dgm:t>
    </dgm:pt>
    <dgm:pt modelId="{45F3CB9B-9C85-40E7-9499-540D3FDE75A5}" type="sibTrans" cxnId="{5E1F0CA1-FD90-4DDF-BACF-3FA1A9B7AB6F}">
      <dgm:prSet/>
      <dgm:spPr/>
      <dgm:t>
        <a:bodyPr/>
        <a:lstStyle/>
        <a:p>
          <a:endParaRPr lang="en-US"/>
        </a:p>
      </dgm:t>
    </dgm:pt>
    <dgm:pt modelId="{B782D39A-C36F-4905-A957-A3F821197A3C}">
      <dgm:prSet custT="1"/>
      <dgm:spPr/>
      <dgm:t>
        <a:bodyPr/>
        <a:lstStyle/>
        <a:p>
          <a:pPr algn="just"/>
          <a:r>
            <a:rPr lang="el" sz="1600" dirty="0"/>
            <a:t>Κοινή γνώμη 5/2021 ΕΣΠΔ-ΕΕΠΔ σχετικά με την πρόταση </a:t>
          </a:r>
          <a:r>
            <a:rPr lang="el" sz="1600" b="0" dirty="0"/>
            <a:t>κανονισμού για τη θέσπιση εναρμονισμένων κανόνων για την τεχνητή νοημοσύνη (Κανονισμός για την τεχνητή νοημοσύνη) </a:t>
          </a:r>
        </a:p>
      </dgm:t>
    </dgm:pt>
    <dgm:pt modelId="{A1E1CC75-ECDD-4D63-9F09-8CB6632D3586}" type="parTrans" cxnId="{CDAA8522-6D8C-4C0B-8B5F-F10AAA9A77D7}">
      <dgm:prSet/>
      <dgm:spPr/>
      <dgm:t>
        <a:bodyPr/>
        <a:lstStyle/>
        <a:p>
          <a:endParaRPr lang="en-US"/>
        </a:p>
      </dgm:t>
    </dgm:pt>
    <dgm:pt modelId="{E3D3A821-2B89-49CC-8842-71001F764C5A}" type="sibTrans" cxnId="{CDAA8522-6D8C-4C0B-8B5F-F10AAA9A77D7}">
      <dgm:prSet/>
      <dgm:spPr/>
      <dgm:t>
        <a:bodyPr/>
        <a:lstStyle/>
        <a:p>
          <a:endParaRPr lang="en-US"/>
        </a:p>
      </dgm:t>
    </dgm:pt>
    <dgm:pt modelId="{5D9859B2-CC48-4478-A776-FCEC4EE80DF9}">
      <dgm:prSet phldrT="[Text]" custT="1"/>
      <dgm:spPr/>
      <dgm:t>
        <a:bodyPr/>
        <a:lstStyle/>
        <a:p>
          <a:pPr algn="just"/>
          <a:r>
            <a:rPr lang="el" sz="1600" b="0" dirty="0"/>
            <a:t>Γνώμη Άρθρου 64.2 ΓΚΠΔ </a:t>
          </a:r>
          <a:r>
            <a:rPr lang="en-US" sz="1600" b="0" dirty="0"/>
            <a:t>(</a:t>
          </a:r>
          <a:r>
            <a:rPr lang="en-CY" sz="1600" b="0" dirty="0"/>
            <a:t>28/2024</a:t>
          </a:r>
          <a:r>
            <a:rPr lang="en-US" sz="1600" b="0" dirty="0"/>
            <a:t>)</a:t>
          </a:r>
          <a:r>
            <a:rPr lang="en-CY" sz="1600" b="0" dirty="0"/>
            <a:t> </a:t>
          </a:r>
          <a:r>
            <a:rPr lang="el" sz="1600" b="0" dirty="0"/>
            <a:t>σχετικά με την επεξεργασία δεδομένων προσωπικού χαρακτήρα σε μοντέλα τεχνητής νοημοσύνης </a:t>
          </a:r>
          <a:r>
            <a:rPr lang="en-US" sz="1600" b="0" dirty="0"/>
            <a:t> </a:t>
          </a:r>
          <a:endParaRPr lang="el" sz="1600" b="0" dirty="0"/>
        </a:p>
      </dgm:t>
    </dgm:pt>
    <dgm:pt modelId="{ED2E4EC5-C5FE-4CB2-BAFD-0B6D321799A8}" type="parTrans" cxnId="{86444A25-0EFD-466E-AA3A-648176F70799}">
      <dgm:prSet/>
      <dgm:spPr/>
      <dgm:t>
        <a:bodyPr/>
        <a:lstStyle/>
        <a:p>
          <a:endParaRPr lang="en-US"/>
        </a:p>
      </dgm:t>
    </dgm:pt>
    <dgm:pt modelId="{AADAEB51-AE68-42C1-806B-7CA9C77FC1F1}" type="sibTrans" cxnId="{86444A25-0EFD-466E-AA3A-648176F70799}">
      <dgm:prSet/>
      <dgm:spPr/>
      <dgm:t>
        <a:bodyPr/>
        <a:lstStyle/>
        <a:p>
          <a:endParaRPr lang="en-US"/>
        </a:p>
      </dgm:t>
    </dgm:pt>
    <dgm:pt modelId="{6498C169-3ABA-4093-90FE-A2D1D98ACBE6}" type="pres">
      <dgm:prSet presAssocID="{B60015BD-FE49-4CCD-9E30-87D6FFE5D8CC}" presName="linear" presStyleCnt="0">
        <dgm:presLayoutVars>
          <dgm:dir/>
          <dgm:animLvl val="lvl"/>
          <dgm:resizeHandles val="exact"/>
        </dgm:presLayoutVars>
      </dgm:prSet>
      <dgm:spPr/>
    </dgm:pt>
    <dgm:pt modelId="{827E8B66-91A2-4FC6-BB92-95AC847AD34F}" type="pres">
      <dgm:prSet presAssocID="{B782D39A-C36F-4905-A957-A3F821197A3C}" presName="parentLin" presStyleCnt="0"/>
      <dgm:spPr/>
    </dgm:pt>
    <dgm:pt modelId="{727D8379-B12B-4037-BC1E-EE31CA11DF8C}" type="pres">
      <dgm:prSet presAssocID="{B782D39A-C36F-4905-A957-A3F821197A3C}" presName="parentLeftMargin" presStyleLbl="node1" presStyleIdx="0" presStyleCnt="4"/>
      <dgm:spPr/>
    </dgm:pt>
    <dgm:pt modelId="{6D5B0F13-E55F-45A3-B4A5-8DECBB3EB859}" type="pres">
      <dgm:prSet presAssocID="{B782D39A-C36F-4905-A957-A3F821197A3C}" presName="parentText" presStyleLbl="node1" presStyleIdx="0" presStyleCnt="4" custScaleY="194202">
        <dgm:presLayoutVars>
          <dgm:chMax val="0"/>
          <dgm:bulletEnabled val="1"/>
        </dgm:presLayoutVars>
      </dgm:prSet>
      <dgm:spPr/>
    </dgm:pt>
    <dgm:pt modelId="{B0EF394A-D014-4810-B131-A58B8526DC6B}" type="pres">
      <dgm:prSet presAssocID="{B782D39A-C36F-4905-A957-A3F821197A3C}" presName="negativeSpace" presStyleCnt="0"/>
      <dgm:spPr/>
    </dgm:pt>
    <dgm:pt modelId="{07D38D0C-4CE4-4BA1-B1E4-C6A8C2E23C55}" type="pres">
      <dgm:prSet presAssocID="{B782D39A-C36F-4905-A957-A3F821197A3C}" presName="childText" presStyleLbl="conFgAcc1" presStyleIdx="0" presStyleCnt="4">
        <dgm:presLayoutVars>
          <dgm:bulletEnabled val="1"/>
        </dgm:presLayoutVars>
      </dgm:prSet>
      <dgm:spPr/>
    </dgm:pt>
    <dgm:pt modelId="{AF8BE049-849B-4754-AA79-907ECB8F8506}" type="pres">
      <dgm:prSet presAssocID="{E3D3A821-2B89-49CC-8842-71001F764C5A}" presName="spaceBetweenRectangles" presStyleCnt="0"/>
      <dgm:spPr/>
    </dgm:pt>
    <dgm:pt modelId="{64552400-6115-4E88-A552-24671A179AF1}" type="pres">
      <dgm:prSet presAssocID="{298434C0-9684-487E-B38C-B9BA203EE95C}" presName="parentLin" presStyleCnt="0"/>
      <dgm:spPr/>
    </dgm:pt>
    <dgm:pt modelId="{1435F83E-9AFE-493A-8F01-D1A6DB1E9E2E}" type="pres">
      <dgm:prSet presAssocID="{298434C0-9684-487E-B38C-B9BA203EE95C}" presName="parentLeftMargin" presStyleLbl="node1" presStyleIdx="0" presStyleCnt="4"/>
      <dgm:spPr/>
    </dgm:pt>
    <dgm:pt modelId="{7AC45BD2-4BCC-479F-96F6-08F6097D5156}" type="pres">
      <dgm:prSet presAssocID="{298434C0-9684-487E-B38C-B9BA203EE95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4E61D5A-C2AA-44C1-B154-718229F4FA48}" type="pres">
      <dgm:prSet presAssocID="{298434C0-9684-487E-B38C-B9BA203EE95C}" presName="negativeSpace" presStyleCnt="0"/>
      <dgm:spPr/>
    </dgm:pt>
    <dgm:pt modelId="{7D7E5C07-F3ED-4DE0-9A53-A4675A990F76}" type="pres">
      <dgm:prSet presAssocID="{298434C0-9684-487E-B38C-B9BA203EE95C}" presName="childText" presStyleLbl="conFgAcc1" presStyleIdx="1" presStyleCnt="4">
        <dgm:presLayoutVars>
          <dgm:bulletEnabled val="1"/>
        </dgm:presLayoutVars>
      </dgm:prSet>
      <dgm:spPr/>
    </dgm:pt>
    <dgm:pt modelId="{CD22C35D-A277-422B-94D9-596AE878B01E}" type="pres">
      <dgm:prSet presAssocID="{4FD39C32-83F6-46D8-8D10-21CD9E292696}" presName="spaceBetweenRectangles" presStyleCnt="0"/>
      <dgm:spPr/>
    </dgm:pt>
    <dgm:pt modelId="{FA2D22D8-68AB-453B-A19F-95175F0CF300}" type="pres">
      <dgm:prSet presAssocID="{36758940-451E-468B-93A7-8A8D7F53268F}" presName="parentLin" presStyleCnt="0"/>
      <dgm:spPr/>
    </dgm:pt>
    <dgm:pt modelId="{8236AFB0-4B0C-4BE0-B90D-566DAE204652}" type="pres">
      <dgm:prSet presAssocID="{36758940-451E-468B-93A7-8A8D7F53268F}" presName="parentLeftMargin" presStyleLbl="node1" presStyleIdx="1" presStyleCnt="4"/>
      <dgm:spPr/>
    </dgm:pt>
    <dgm:pt modelId="{CAC9D1F1-5A93-4568-BDDE-C51843A76CA9}" type="pres">
      <dgm:prSet presAssocID="{36758940-451E-468B-93A7-8A8D7F53268F}" presName="parentText" presStyleLbl="node1" presStyleIdx="2" presStyleCnt="4" custScaleY="221299" custLinFactNeighborY="8900">
        <dgm:presLayoutVars>
          <dgm:chMax val="0"/>
          <dgm:bulletEnabled val="1"/>
        </dgm:presLayoutVars>
      </dgm:prSet>
      <dgm:spPr/>
    </dgm:pt>
    <dgm:pt modelId="{9972FFD9-2E7F-4B49-9AE3-5C5EEB674CDA}" type="pres">
      <dgm:prSet presAssocID="{36758940-451E-468B-93A7-8A8D7F53268F}" presName="negativeSpace" presStyleCnt="0"/>
      <dgm:spPr/>
    </dgm:pt>
    <dgm:pt modelId="{EA649296-5B27-4465-B388-2EBC37450C36}" type="pres">
      <dgm:prSet presAssocID="{36758940-451E-468B-93A7-8A8D7F53268F}" presName="childText" presStyleLbl="conFgAcc1" presStyleIdx="2" presStyleCnt="4">
        <dgm:presLayoutVars>
          <dgm:bulletEnabled val="1"/>
        </dgm:presLayoutVars>
      </dgm:prSet>
      <dgm:spPr/>
    </dgm:pt>
    <dgm:pt modelId="{3DE9FEE2-8703-41E6-A556-398AD18A2396}" type="pres">
      <dgm:prSet presAssocID="{45F3CB9B-9C85-40E7-9499-540D3FDE75A5}" presName="spaceBetweenRectangles" presStyleCnt="0"/>
      <dgm:spPr/>
    </dgm:pt>
    <dgm:pt modelId="{A4CD0C36-C073-47E2-9B13-BB668D9A049A}" type="pres">
      <dgm:prSet presAssocID="{5D9859B2-CC48-4478-A776-FCEC4EE80DF9}" presName="parentLin" presStyleCnt="0"/>
      <dgm:spPr/>
    </dgm:pt>
    <dgm:pt modelId="{7786F0FF-6DCA-4170-BA7F-6D9380D438BE}" type="pres">
      <dgm:prSet presAssocID="{5D9859B2-CC48-4478-A776-FCEC4EE80DF9}" presName="parentLeftMargin" presStyleLbl="node1" presStyleIdx="2" presStyleCnt="4"/>
      <dgm:spPr/>
    </dgm:pt>
    <dgm:pt modelId="{6C2016E2-50F3-4559-9318-72721AAB416D}" type="pres">
      <dgm:prSet presAssocID="{5D9859B2-CC48-4478-A776-FCEC4EE80DF9}" presName="parentText" presStyleLbl="node1" presStyleIdx="3" presStyleCnt="4" custScaleY="186316" custLinFactNeighborY="13350">
        <dgm:presLayoutVars>
          <dgm:chMax val="0"/>
          <dgm:bulletEnabled val="1"/>
        </dgm:presLayoutVars>
      </dgm:prSet>
      <dgm:spPr/>
    </dgm:pt>
    <dgm:pt modelId="{4F99BBCE-4C5A-48E3-B04C-15D8992106D3}" type="pres">
      <dgm:prSet presAssocID="{5D9859B2-CC48-4478-A776-FCEC4EE80DF9}" presName="negativeSpace" presStyleCnt="0"/>
      <dgm:spPr/>
    </dgm:pt>
    <dgm:pt modelId="{39765A05-D966-49F3-9BAF-2F1DE98BA08E}" type="pres">
      <dgm:prSet presAssocID="{5D9859B2-CC48-4478-A776-FCEC4EE80DF9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CEB6841F-9657-4299-B1AE-5A07DAB22D3E}" type="presOf" srcId="{5D9859B2-CC48-4478-A776-FCEC4EE80DF9}" destId="{6C2016E2-50F3-4559-9318-72721AAB416D}" srcOrd="1" destOrd="0" presId="urn:microsoft.com/office/officeart/2005/8/layout/list1"/>
    <dgm:cxn modelId="{CDAA8522-6D8C-4C0B-8B5F-F10AAA9A77D7}" srcId="{B60015BD-FE49-4CCD-9E30-87D6FFE5D8CC}" destId="{B782D39A-C36F-4905-A957-A3F821197A3C}" srcOrd="0" destOrd="0" parTransId="{A1E1CC75-ECDD-4D63-9F09-8CB6632D3586}" sibTransId="{E3D3A821-2B89-49CC-8842-71001F764C5A}"/>
    <dgm:cxn modelId="{86444A25-0EFD-466E-AA3A-648176F70799}" srcId="{B60015BD-FE49-4CCD-9E30-87D6FFE5D8CC}" destId="{5D9859B2-CC48-4478-A776-FCEC4EE80DF9}" srcOrd="3" destOrd="0" parTransId="{ED2E4EC5-C5FE-4CB2-BAFD-0B6D321799A8}" sibTransId="{AADAEB51-AE68-42C1-806B-7CA9C77FC1F1}"/>
    <dgm:cxn modelId="{4BA00560-5223-4E9D-B23C-190894053B97}" type="presOf" srcId="{298434C0-9684-487E-B38C-B9BA203EE95C}" destId="{1435F83E-9AFE-493A-8F01-D1A6DB1E9E2E}" srcOrd="0" destOrd="0" presId="urn:microsoft.com/office/officeart/2005/8/layout/list1"/>
    <dgm:cxn modelId="{F4818869-3F82-492D-9514-B97AD8ED87E7}" srcId="{B60015BD-FE49-4CCD-9E30-87D6FFE5D8CC}" destId="{298434C0-9684-487E-B38C-B9BA203EE95C}" srcOrd="1" destOrd="0" parTransId="{469E2059-72BE-4985-AB73-9C9941E8FB1E}" sibTransId="{4FD39C32-83F6-46D8-8D10-21CD9E292696}"/>
    <dgm:cxn modelId="{E208C98A-D905-4257-8549-32D6278392E5}" type="presOf" srcId="{298434C0-9684-487E-B38C-B9BA203EE95C}" destId="{7AC45BD2-4BCC-479F-96F6-08F6097D5156}" srcOrd="1" destOrd="0" presId="urn:microsoft.com/office/officeart/2005/8/layout/list1"/>
    <dgm:cxn modelId="{BA6ECB8C-9653-4BC2-806B-4DD6B5A2B234}" type="presOf" srcId="{36758940-451E-468B-93A7-8A8D7F53268F}" destId="{8236AFB0-4B0C-4BE0-B90D-566DAE204652}" srcOrd="0" destOrd="0" presId="urn:microsoft.com/office/officeart/2005/8/layout/list1"/>
    <dgm:cxn modelId="{5E1F0CA1-FD90-4DDF-BACF-3FA1A9B7AB6F}" srcId="{B60015BD-FE49-4CCD-9E30-87D6FFE5D8CC}" destId="{36758940-451E-468B-93A7-8A8D7F53268F}" srcOrd="2" destOrd="0" parTransId="{829A6955-19DF-4200-AA9E-B30274DBB4AF}" sibTransId="{45F3CB9B-9C85-40E7-9499-540D3FDE75A5}"/>
    <dgm:cxn modelId="{D7ED0CAA-6E95-428D-8498-D9C47B459952}" type="presOf" srcId="{36758940-451E-468B-93A7-8A8D7F53268F}" destId="{CAC9D1F1-5A93-4568-BDDE-C51843A76CA9}" srcOrd="1" destOrd="0" presId="urn:microsoft.com/office/officeart/2005/8/layout/list1"/>
    <dgm:cxn modelId="{0E64B7B7-1C03-4B6E-B0E5-B0217D98E07A}" type="presOf" srcId="{B782D39A-C36F-4905-A957-A3F821197A3C}" destId="{6D5B0F13-E55F-45A3-B4A5-8DECBB3EB859}" srcOrd="1" destOrd="0" presId="urn:microsoft.com/office/officeart/2005/8/layout/list1"/>
    <dgm:cxn modelId="{94F29AB8-A74A-488A-AC99-68078739C872}" type="presOf" srcId="{5D9859B2-CC48-4478-A776-FCEC4EE80DF9}" destId="{7786F0FF-6DCA-4170-BA7F-6D9380D438BE}" srcOrd="0" destOrd="0" presId="urn:microsoft.com/office/officeart/2005/8/layout/list1"/>
    <dgm:cxn modelId="{1229F5C7-13CE-4DA8-9C76-073A1F5C65A1}" type="presOf" srcId="{B782D39A-C36F-4905-A957-A3F821197A3C}" destId="{727D8379-B12B-4037-BC1E-EE31CA11DF8C}" srcOrd="0" destOrd="0" presId="urn:microsoft.com/office/officeart/2005/8/layout/list1"/>
    <dgm:cxn modelId="{9A30D0D7-0557-4B08-B5D0-62801E711FC1}" type="presOf" srcId="{B60015BD-FE49-4CCD-9E30-87D6FFE5D8CC}" destId="{6498C169-3ABA-4093-90FE-A2D1D98ACBE6}" srcOrd="0" destOrd="0" presId="urn:microsoft.com/office/officeart/2005/8/layout/list1"/>
    <dgm:cxn modelId="{32319D73-39A2-4FD9-8F7A-F1354B6B310B}" type="presParOf" srcId="{6498C169-3ABA-4093-90FE-A2D1D98ACBE6}" destId="{827E8B66-91A2-4FC6-BB92-95AC847AD34F}" srcOrd="0" destOrd="0" presId="urn:microsoft.com/office/officeart/2005/8/layout/list1"/>
    <dgm:cxn modelId="{D07FFFFF-4C1E-468F-B885-AE84FDD8E896}" type="presParOf" srcId="{827E8B66-91A2-4FC6-BB92-95AC847AD34F}" destId="{727D8379-B12B-4037-BC1E-EE31CA11DF8C}" srcOrd="0" destOrd="0" presId="urn:microsoft.com/office/officeart/2005/8/layout/list1"/>
    <dgm:cxn modelId="{3B0CED8F-BC2A-42D8-AAB4-A429795F2375}" type="presParOf" srcId="{827E8B66-91A2-4FC6-BB92-95AC847AD34F}" destId="{6D5B0F13-E55F-45A3-B4A5-8DECBB3EB859}" srcOrd="1" destOrd="0" presId="urn:microsoft.com/office/officeart/2005/8/layout/list1"/>
    <dgm:cxn modelId="{765B5DF8-D69E-454B-B773-D0B1C85E15F9}" type="presParOf" srcId="{6498C169-3ABA-4093-90FE-A2D1D98ACBE6}" destId="{B0EF394A-D014-4810-B131-A58B8526DC6B}" srcOrd="1" destOrd="0" presId="urn:microsoft.com/office/officeart/2005/8/layout/list1"/>
    <dgm:cxn modelId="{C1C70FCB-4ADA-4529-B110-60E7AB322734}" type="presParOf" srcId="{6498C169-3ABA-4093-90FE-A2D1D98ACBE6}" destId="{07D38D0C-4CE4-4BA1-B1E4-C6A8C2E23C55}" srcOrd="2" destOrd="0" presId="urn:microsoft.com/office/officeart/2005/8/layout/list1"/>
    <dgm:cxn modelId="{50F1AE8B-94D9-4518-8DE9-53EFB9232386}" type="presParOf" srcId="{6498C169-3ABA-4093-90FE-A2D1D98ACBE6}" destId="{AF8BE049-849B-4754-AA79-907ECB8F8506}" srcOrd="3" destOrd="0" presId="urn:microsoft.com/office/officeart/2005/8/layout/list1"/>
    <dgm:cxn modelId="{B7AE4A9C-6E06-41D6-B083-88592FE10D08}" type="presParOf" srcId="{6498C169-3ABA-4093-90FE-A2D1D98ACBE6}" destId="{64552400-6115-4E88-A552-24671A179AF1}" srcOrd="4" destOrd="0" presId="urn:microsoft.com/office/officeart/2005/8/layout/list1"/>
    <dgm:cxn modelId="{83213869-D5C2-4B5E-BAF4-214AADE587E5}" type="presParOf" srcId="{64552400-6115-4E88-A552-24671A179AF1}" destId="{1435F83E-9AFE-493A-8F01-D1A6DB1E9E2E}" srcOrd="0" destOrd="0" presId="urn:microsoft.com/office/officeart/2005/8/layout/list1"/>
    <dgm:cxn modelId="{53988CEA-BA79-4F01-A625-E4989E1C66C5}" type="presParOf" srcId="{64552400-6115-4E88-A552-24671A179AF1}" destId="{7AC45BD2-4BCC-479F-96F6-08F6097D5156}" srcOrd="1" destOrd="0" presId="urn:microsoft.com/office/officeart/2005/8/layout/list1"/>
    <dgm:cxn modelId="{FFD86329-C409-4AAC-8FB9-E125FF4F8C1D}" type="presParOf" srcId="{6498C169-3ABA-4093-90FE-A2D1D98ACBE6}" destId="{44E61D5A-C2AA-44C1-B154-718229F4FA48}" srcOrd="5" destOrd="0" presId="urn:microsoft.com/office/officeart/2005/8/layout/list1"/>
    <dgm:cxn modelId="{AAA93746-2033-417A-8506-23AF7C6BEF2C}" type="presParOf" srcId="{6498C169-3ABA-4093-90FE-A2D1D98ACBE6}" destId="{7D7E5C07-F3ED-4DE0-9A53-A4675A990F76}" srcOrd="6" destOrd="0" presId="urn:microsoft.com/office/officeart/2005/8/layout/list1"/>
    <dgm:cxn modelId="{35D5C2F0-F9FB-443C-941E-E0E5785B39BC}" type="presParOf" srcId="{6498C169-3ABA-4093-90FE-A2D1D98ACBE6}" destId="{CD22C35D-A277-422B-94D9-596AE878B01E}" srcOrd="7" destOrd="0" presId="urn:microsoft.com/office/officeart/2005/8/layout/list1"/>
    <dgm:cxn modelId="{B1CAC040-28DC-4444-A684-18AAAEF19FC0}" type="presParOf" srcId="{6498C169-3ABA-4093-90FE-A2D1D98ACBE6}" destId="{FA2D22D8-68AB-453B-A19F-95175F0CF300}" srcOrd="8" destOrd="0" presId="urn:microsoft.com/office/officeart/2005/8/layout/list1"/>
    <dgm:cxn modelId="{CB00B1FC-8452-4615-9BE4-0417FDE3DBC6}" type="presParOf" srcId="{FA2D22D8-68AB-453B-A19F-95175F0CF300}" destId="{8236AFB0-4B0C-4BE0-B90D-566DAE204652}" srcOrd="0" destOrd="0" presId="urn:microsoft.com/office/officeart/2005/8/layout/list1"/>
    <dgm:cxn modelId="{29380DF7-8466-4FA5-A059-F72A7648E811}" type="presParOf" srcId="{FA2D22D8-68AB-453B-A19F-95175F0CF300}" destId="{CAC9D1F1-5A93-4568-BDDE-C51843A76CA9}" srcOrd="1" destOrd="0" presId="urn:microsoft.com/office/officeart/2005/8/layout/list1"/>
    <dgm:cxn modelId="{1C94BF76-46E1-45D9-B46B-F5AABE1C49FA}" type="presParOf" srcId="{6498C169-3ABA-4093-90FE-A2D1D98ACBE6}" destId="{9972FFD9-2E7F-4B49-9AE3-5C5EEB674CDA}" srcOrd="9" destOrd="0" presId="urn:microsoft.com/office/officeart/2005/8/layout/list1"/>
    <dgm:cxn modelId="{6EB00199-C657-4C89-8A45-E441E8674E0B}" type="presParOf" srcId="{6498C169-3ABA-4093-90FE-A2D1D98ACBE6}" destId="{EA649296-5B27-4465-B388-2EBC37450C36}" srcOrd="10" destOrd="0" presId="urn:microsoft.com/office/officeart/2005/8/layout/list1"/>
    <dgm:cxn modelId="{C1703412-7F9C-4056-A051-3661E9F51CCF}" type="presParOf" srcId="{6498C169-3ABA-4093-90FE-A2D1D98ACBE6}" destId="{3DE9FEE2-8703-41E6-A556-398AD18A2396}" srcOrd="11" destOrd="0" presId="urn:microsoft.com/office/officeart/2005/8/layout/list1"/>
    <dgm:cxn modelId="{6288DC6B-B903-41A0-A704-C393DC77973B}" type="presParOf" srcId="{6498C169-3ABA-4093-90FE-A2D1D98ACBE6}" destId="{A4CD0C36-C073-47E2-9B13-BB668D9A049A}" srcOrd="12" destOrd="0" presId="urn:microsoft.com/office/officeart/2005/8/layout/list1"/>
    <dgm:cxn modelId="{E5DC6C7B-9D21-4077-BB52-B89F281F1D24}" type="presParOf" srcId="{A4CD0C36-C073-47E2-9B13-BB668D9A049A}" destId="{7786F0FF-6DCA-4170-BA7F-6D9380D438BE}" srcOrd="0" destOrd="0" presId="urn:microsoft.com/office/officeart/2005/8/layout/list1"/>
    <dgm:cxn modelId="{84D7B035-EEB8-423B-9DC5-3523E4759622}" type="presParOf" srcId="{A4CD0C36-C073-47E2-9B13-BB668D9A049A}" destId="{6C2016E2-50F3-4559-9318-72721AAB416D}" srcOrd="1" destOrd="0" presId="urn:microsoft.com/office/officeart/2005/8/layout/list1"/>
    <dgm:cxn modelId="{C22475EC-279C-499C-8396-3E82AC0348DA}" type="presParOf" srcId="{6498C169-3ABA-4093-90FE-A2D1D98ACBE6}" destId="{4F99BBCE-4C5A-48E3-B04C-15D8992106D3}" srcOrd="13" destOrd="0" presId="urn:microsoft.com/office/officeart/2005/8/layout/list1"/>
    <dgm:cxn modelId="{52E65584-14D6-4882-9188-5D13D61478DB}" type="presParOf" srcId="{6498C169-3ABA-4093-90FE-A2D1D98ACBE6}" destId="{39765A05-D966-49F3-9BAF-2F1DE98BA08E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CED97E0-C44E-43D4-BA9A-898D7435638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2B81B00-8A1E-4A6E-BEF1-CF0BA7B22527}">
      <dgm:prSet phldrT="[Text]" custT="1"/>
      <dgm:spPr/>
      <dgm:t>
        <a:bodyPr/>
        <a:lstStyle/>
        <a:p>
          <a:r>
            <a:rPr lang="el" sz="1600" dirty="0"/>
            <a:t>Κατευθυντήριες γραμμές 4/2019 σχετικά με το άρθρο 25-  Προστασία δεδομένων ήδη από τον σχεδιασμό και εξ ορισμού</a:t>
          </a:r>
          <a:endParaRPr lang="en-US" sz="1600" dirty="0"/>
        </a:p>
      </dgm:t>
    </dgm:pt>
    <dgm:pt modelId="{3CB60F71-8602-4F59-8EBA-09B989B5D357}" type="parTrans" cxnId="{891CA4DA-AA0F-40C9-999C-1E73FCA20128}">
      <dgm:prSet/>
      <dgm:spPr/>
      <dgm:t>
        <a:bodyPr/>
        <a:lstStyle/>
        <a:p>
          <a:endParaRPr lang="en-US"/>
        </a:p>
      </dgm:t>
    </dgm:pt>
    <dgm:pt modelId="{FF13DA47-B3F5-4516-9F84-8E20A275DE56}" type="sibTrans" cxnId="{891CA4DA-AA0F-40C9-999C-1E73FCA20128}">
      <dgm:prSet/>
      <dgm:spPr/>
      <dgm:t>
        <a:bodyPr/>
        <a:lstStyle/>
        <a:p>
          <a:endParaRPr lang="en-US"/>
        </a:p>
      </dgm:t>
    </dgm:pt>
    <dgm:pt modelId="{D2A0135C-4E1B-4BCC-A4EB-48DC931D7550}">
      <dgm:prSet custT="1"/>
      <dgm:spPr/>
      <dgm:t>
        <a:bodyPr/>
        <a:lstStyle/>
        <a:p>
          <a:r>
            <a:rPr lang="el" sz="1600" dirty="0"/>
            <a:t>Κατευθυντήριες γραμμές σχετικά με την αυτοματοποιημένη ατομική λήψη αποφάσεων και την κατάρτιση προφίλ για τους σκοπούς του κανονισμού 2016/679</a:t>
          </a:r>
        </a:p>
      </dgm:t>
    </dgm:pt>
    <dgm:pt modelId="{F6EEDADF-2B6E-45AE-B2AA-BBF69B9A6B0F}" type="parTrans" cxnId="{CADBC70A-0F9D-43A4-9B19-EE3C4C135F05}">
      <dgm:prSet/>
      <dgm:spPr/>
      <dgm:t>
        <a:bodyPr/>
        <a:lstStyle/>
        <a:p>
          <a:endParaRPr lang="en-US"/>
        </a:p>
      </dgm:t>
    </dgm:pt>
    <dgm:pt modelId="{1AF96801-0B60-4AB1-B38B-F748C07F59A8}" type="sibTrans" cxnId="{CADBC70A-0F9D-43A4-9B19-EE3C4C135F05}">
      <dgm:prSet/>
      <dgm:spPr/>
      <dgm:t>
        <a:bodyPr/>
        <a:lstStyle/>
        <a:p>
          <a:endParaRPr lang="en-US"/>
        </a:p>
      </dgm:t>
    </dgm:pt>
    <dgm:pt modelId="{DA576009-607D-4D3B-A5C2-94E619C362E3}">
      <dgm:prSet custT="1"/>
      <dgm:spPr/>
      <dgm:t>
        <a:bodyPr/>
        <a:lstStyle/>
        <a:p>
          <a:r>
            <a:rPr lang="el" sz="1600" dirty="0"/>
            <a:t>Κατευθυντήριες γραμμές για τις εκτιμήσεις αντικτύπου σχετικά με την προστασία δεδομένων</a:t>
          </a:r>
        </a:p>
      </dgm:t>
    </dgm:pt>
    <dgm:pt modelId="{6D1FC64B-2A99-4341-8F87-853BDA1FA6DA}" type="parTrans" cxnId="{BEEF3DCB-E445-4909-B6BC-2E3C84F6C420}">
      <dgm:prSet/>
      <dgm:spPr/>
      <dgm:t>
        <a:bodyPr/>
        <a:lstStyle/>
        <a:p>
          <a:endParaRPr lang="en-US"/>
        </a:p>
      </dgm:t>
    </dgm:pt>
    <dgm:pt modelId="{69298FD9-EA19-466E-824B-964F4B64C2AC}" type="sibTrans" cxnId="{BEEF3DCB-E445-4909-B6BC-2E3C84F6C420}">
      <dgm:prSet/>
      <dgm:spPr/>
      <dgm:t>
        <a:bodyPr/>
        <a:lstStyle/>
        <a:p>
          <a:endParaRPr lang="en-US"/>
        </a:p>
      </dgm:t>
    </dgm:pt>
    <dgm:pt modelId="{C87DE50D-23FD-4FE4-8199-F4DEFDF3E480}" type="pres">
      <dgm:prSet presAssocID="{8CED97E0-C44E-43D4-BA9A-898D74356383}" presName="linear" presStyleCnt="0">
        <dgm:presLayoutVars>
          <dgm:dir/>
          <dgm:animLvl val="lvl"/>
          <dgm:resizeHandles val="exact"/>
        </dgm:presLayoutVars>
      </dgm:prSet>
      <dgm:spPr/>
    </dgm:pt>
    <dgm:pt modelId="{C7705503-3834-47BB-BA55-E1F76713597D}" type="pres">
      <dgm:prSet presAssocID="{A2B81B00-8A1E-4A6E-BEF1-CF0BA7B22527}" presName="parentLin" presStyleCnt="0"/>
      <dgm:spPr/>
    </dgm:pt>
    <dgm:pt modelId="{4F16326E-8C58-4BF3-B92A-B50FF1664917}" type="pres">
      <dgm:prSet presAssocID="{A2B81B00-8A1E-4A6E-BEF1-CF0BA7B22527}" presName="parentLeftMargin" presStyleLbl="node1" presStyleIdx="0" presStyleCnt="3"/>
      <dgm:spPr/>
    </dgm:pt>
    <dgm:pt modelId="{4394AFC5-ADD5-4C5E-9F7E-AF9A0F8E97F1}" type="pres">
      <dgm:prSet presAssocID="{A2B81B00-8A1E-4A6E-BEF1-CF0BA7B2252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B2D9F05-C7EB-4457-95CD-3E037287C057}" type="pres">
      <dgm:prSet presAssocID="{A2B81B00-8A1E-4A6E-BEF1-CF0BA7B22527}" presName="negativeSpace" presStyleCnt="0"/>
      <dgm:spPr/>
    </dgm:pt>
    <dgm:pt modelId="{10F56175-C600-499B-8348-E77E86B49416}" type="pres">
      <dgm:prSet presAssocID="{A2B81B00-8A1E-4A6E-BEF1-CF0BA7B22527}" presName="childText" presStyleLbl="conFgAcc1" presStyleIdx="0" presStyleCnt="3">
        <dgm:presLayoutVars>
          <dgm:bulletEnabled val="1"/>
        </dgm:presLayoutVars>
      </dgm:prSet>
      <dgm:spPr/>
    </dgm:pt>
    <dgm:pt modelId="{2967F445-90C5-4296-B4DA-6F8912E33C74}" type="pres">
      <dgm:prSet presAssocID="{FF13DA47-B3F5-4516-9F84-8E20A275DE56}" presName="spaceBetweenRectangles" presStyleCnt="0"/>
      <dgm:spPr/>
    </dgm:pt>
    <dgm:pt modelId="{5A76F79B-CC64-4FAB-A758-2662CE357A5F}" type="pres">
      <dgm:prSet presAssocID="{D2A0135C-4E1B-4BCC-A4EB-48DC931D7550}" presName="parentLin" presStyleCnt="0"/>
      <dgm:spPr/>
    </dgm:pt>
    <dgm:pt modelId="{3AF52D0A-274F-480D-AC2A-EBAA51F78AF9}" type="pres">
      <dgm:prSet presAssocID="{D2A0135C-4E1B-4BCC-A4EB-48DC931D7550}" presName="parentLeftMargin" presStyleLbl="node1" presStyleIdx="0" presStyleCnt="3"/>
      <dgm:spPr/>
    </dgm:pt>
    <dgm:pt modelId="{173C93D8-68B4-486C-8EDD-FA777A1DFFC1}" type="pres">
      <dgm:prSet presAssocID="{D2A0135C-4E1B-4BCC-A4EB-48DC931D755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7046357-BBFB-4F36-9C43-5AEBDDB22372}" type="pres">
      <dgm:prSet presAssocID="{D2A0135C-4E1B-4BCC-A4EB-48DC931D7550}" presName="negativeSpace" presStyleCnt="0"/>
      <dgm:spPr/>
    </dgm:pt>
    <dgm:pt modelId="{627341E4-EE51-4289-AC82-6B6004EC9F27}" type="pres">
      <dgm:prSet presAssocID="{D2A0135C-4E1B-4BCC-A4EB-48DC931D7550}" presName="childText" presStyleLbl="conFgAcc1" presStyleIdx="1" presStyleCnt="3">
        <dgm:presLayoutVars>
          <dgm:bulletEnabled val="1"/>
        </dgm:presLayoutVars>
      </dgm:prSet>
      <dgm:spPr/>
    </dgm:pt>
    <dgm:pt modelId="{9B6500C9-F28F-4DEC-881F-8F9769116683}" type="pres">
      <dgm:prSet presAssocID="{1AF96801-0B60-4AB1-B38B-F748C07F59A8}" presName="spaceBetweenRectangles" presStyleCnt="0"/>
      <dgm:spPr/>
    </dgm:pt>
    <dgm:pt modelId="{2CCE0DE4-905D-4D1F-A3B3-9503D9017803}" type="pres">
      <dgm:prSet presAssocID="{DA576009-607D-4D3B-A5C2-94E619C362E3}" presName="parentLin" presStyleCnt="0"/>
      <dgm:spPr/>
    </dgm:pt>
    <dgm:pt modelId="{27317F64-F546-4928-9F7E-9E7CB03040FC}" type="pres">
      <dgm:prSet presAssocID="{DA576009-607D-4D3B-A5C2-94E619C362E3}" presName="parentLeftMargin" presStyleLbl="node1" presStyleIdx="1" presStyleCnt="3"/>
      <dgm:spPr/>
    </dgm:pt>
    <dgm:pt modelId="{82C7B97F-C3CE-4AD4-9271-9EACA83ADE1C}" type="pres">
      <dgm:prSet presAssocID="{DA576009-607D-4D3B-A5C2-94E619C362E3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76DC40EF-9396-405C-A517-1431B1EDA437}" type="pres">
      <dgm:prSet presAssocID="{DA576009-607D-4D3B-A5C2-94E619C362E3}" presName="negativeSpace" presStyleCnt="0"/>
      <dgm:spPr/>
    </dgm:pt>
    <dgm:pt modelId="{C26B1F1A-3801-454D-9B30-2FFD24A51E1A}" type="pres">
      <dgm:prSet presAssocID="{DA576009-607D-4D3B-A5C2-94E619C362E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ADBC70A-0F9D-43A4-9B19-EE3C4C135F05}" srcId="{8CED97E0-C44E-43D4-BA9A-898D74356383}" destId="{D2A0135C-4E1B-4BCC-A4EB-48DC931D7550}" srcOrd="1" destOrd="0" parTransId="{F6EEDADF-2B6E-45AE-B2AA-BBF69B9A6B0F}" sibTransId="{1AF96801-0B60-4AB1-B38B-F748C07F59A8}"/>
    <dgm:cxn modelId="{FD25170B-B33B-4855-9490-19A7E61A0465}" type="presOf" srcId="{DA576009-607D-4D3B-A5C2-94E619C362E3}" destId="{82C7B97F-C3CE-4AD4-9271-9EACA83ADE1C}" srcOrd="1" destOrd="0" presId="urn:microsoft.com/office/officeart/2005/8/layout/list1"/>
    <dgm:cxn modelId="{CE198C5C-AFE4-42E1-A58F-3356966CAF8C}" type="presOf" srcId="{A2B81B00-8A1E-4A6E-BEF1-CF0BA7B22527}" destId="{4394AFC5-ADD5-4C5E-9F7E-AF9A0F8E97F1}" srcOrd="1" destOrd="0" presId="urn:microsoft.com/office/officeart/2005/8/layout/list1"/>
    <dgm:cxn modelId="{3A514A4A-C8F9-477A-8F2E-BB12F3B81413}" type="presOf" srcId="{DA576009-607D-4D3B-A5C2-94E619C362E3}" destId="{27317F64-F546-4928-9F7E-9E7CB03040FC}" srcOrd="0" destOrd="0" presId="urn:microsoft.com/office/officeart/2005/8/layout/list1"/>
    <dgm:cxn modelId="{45521870-A279-4699-AA48-E07D9ED819A1}" type="presOf" srcId="{D2A0135C-4E1B-4BCC-A4EB-48DC931D7550}" destId="{3AF52D0A-274F-480D-AC2A-EBAA51F78AF9}" srcOrd="0" destOrd="0" presId="urn:microsoft.com/office/officeart/2005/8/layout/list1"/>
    <dgm:cxn modelId="{9B015F58-23F6-43DB-905A-E2C3304F5021}" type="presOf" srcId="{A2B81B00-8A1E-4A6E-BEF1-CF0BA7B22527}" destId="{4F16326E-8C58-4BF3-B92A-B50FF1664917}" srcOrd="0" destOrd="0" presId="urn:microsoft.com/office/officeart/2005/8/layout/list1"/>
    <dgm:cxn modelId="{27585FC9-371A-4001-AC21-4041C3C68F10}" type="presOf" srcId="{D2A0135C-4E1B-4BCC-A4EB-48DC931D7550}" destId="{173C93D8-68B4-486C-8EDD-FA777A1DFFC1}" srcOrd="1" destOrd="0" presId="urn:microsoft.com/office/officeart/2005/8/layout/list1"/>
    <dgm:cxn modelId="{BEEF3DCB-E445-4909-B6BC-2E3C84F6C420}" srcId="{8CED97E0-C44E-43D4-BA9A-898D74356383}" destId="{DA576009-607D-4D3B-A5C2-94E619C362E3}" srcOrd="2" destOrd="0" parTransId="{6D1FC64B-2A99-4341-8F87-853BDA1FA6DA}" sibTransId="{69298FD9-EA19-466E-824B-964F4B64C2AC}"/>
    <dgm:cxn modelId="{891CA4DA-AA0F-40C9-999C-1E73FCA20128}" srcId="{8CED97E0-C44E-43D4-BA9A-898D74356383}" destId="{A2B81B00-8A1E-4A6E-BEF1-CF0BA7B22527}" srcOrd="0" destOrd="0" parTransId="{3CB60F71-8602-4F59-8EBA-09B989B5D357}" sibTransId="{FF13DA47-B3F5-4516-9F84-8E20A275DE56}"/>
    <dgm:cxn modelId="{8B6710F0-19E8-460F-AA69-B783DDFDEA02}" type="presOf" srcId="{8CED97E0-C44E-43D4-BA9A-898D74356383}" destId="{C87DE50D-23FD-4FE4-8199-F4DEFDF3E480}" srcOrd="0" destOrd="0" presId="urn:microsoft.com/office/officeart/2005/8/layout/list1"/>
    <dgm:cxn modelId="{4B5E127C-1D76-4756-9A25-838E1CFD36CE}" type="presParOf" srcId="{C87DE50D-23FD-4FE4-8199-F4DEFDF3E480}" destId="{C7705503-3834-47BB-BA55-E1F76713597D}" srcOrd="0" destOrd="0" presId="urn:microsoft.com/office/officeart/2005/8/layout/list1"/>
    <dgm:cxn modelId="{9D699D77-F018-4896-82BE-BF4811E5EC68}" type="presParOf" srcId="{C7705503-3834-47BB-BA55-E1F76713597D}" destId="{4F16326E-8C58-4BF3-B92A-B50FF1664917}" srcOrd="0" destOrd="0" presId="urn:microsoft.com/office/officeart/2005/8/layout/list1"/>
    <dgm:cxn modelId="{01915B0F-216A-4630-9338-24320CB28DEC}" type="presParOf" srcId="{C7705503-3834-47BB-BA55-E1F76713597D}" destId="{4394AFC5-ADD5-4C5E-9F7E-AF9A0F8E97F1}" srcOrd="1" destOrd="0" presId="urn:microsoft.com/office/officeart/2005/8/layout/list1"/>
    <dgm:cxn modelId="{CCAD39ED-B251-4271-B81A-6B511F3068FB}" type="presParOf" srcId="{C87DE50D-23FD-4FE4-8199-F4DEFDF3E480}" destId="{EB2D9F05-C7EB-4457-95CD-3E037287C057}" srcOrd="1" destOrd="0" presId="urn:microsoft.com/office/officeart/2005/8/layout/list1"/>
    <dgm:cxn modelId="{AA687CA2-B47D-4B5A-88E1-B67911412103}" type="presParOf" srcId="{C87DE50D-23FD-4FE4-8199-F4DEFDF3E480}" destId="{10F56175-C600-499B-8348-E77E86B49416}" srcOrd="2" destOrd="0" presId="urn:microsoft.com/office/officeart/2005/8/layout/list1"/>
    <dgm:cxn modelId="{EF22E5FC-C44C-4F95-B377-C1305D23270E}" type="presParOf" srcId="{C87DE50D-23FD-4FE4-8199-F4DEFDF3E480}" destId="{2967F445-90C5-4296-B4DA-6F8912E33C74}" srcOrd="3" destOrd="0" presId="urn:microsoft.com/office/officeart/2005/8/layout/list1"/>
    <dgm:cxn modelId="{6BA0AEFA-753B-4D12-9FE5-4A818B41F339}" type="presParOf" srcId="{C87DE50D-23FD-4FE4-8199-F4DEFDF3E480}" destId="{5A76F79B-CC64-4FAB-A758-2662CE357A5F}" srcOrd="4" destOrd="0" presId="urn:microsoft.com/office/officeart/2005/8/layout/list1"/>
    <dgm:cxn modelId="{8CA52D5B-0D8E-4D3E-B66C-8F941DF825A4}" type="presParOf" srcId="{5A76F79B-CC64-4FAB-A758-2662CE357A5F}" destId="{3AF52D0A-274F-480D-AC2A-EBAA51F78AF9}" srcOrd="0" destOrd="0" presId="urn:microsoft.com/office/officeart/2005/8/layout/list1"/>
    <dgm:cxn modelId="{64D5FB3E-BB65-461F-B03C-3E82184C788F}" type="presParOf" srcId="{5A76F79B-CC64-4FAB-A758-2662CE357A5F}" destId="{173C93D8-68B4-486C-8EDD-FA777A1DFFC1}" srcOrd="1" destOrd="0" presId="urn:microsoft.com/office/officeart/2005/8/layout/list1"/>
    <dgm:cxn modelId="{015A6BC7-354A-46D2-BAEB-33C145D38702}" type="presParOf" srcId="{C87DE50D-23FD-4FE4-8199-F4DEFDF3E480}" destId="{B7046357-BBFB-4F36-9C43-5AEBDDB22372}" srcOrd="5" destOrd="0" presId="urn:microsoft.com/office/officeart/2005/8/layout/list1"/>
    <dgm:cxn modelId="{20912FDA-C021-4BFC-8F0D-CBD532EB8075}" type="presParOf" srcId="{C87DE50D-23FD-4FE4-8199-F4DEFDF3E480}" destId="{627341E4-EE51-4289-AC82-6B6004EC9F27}" srcOrd="6" destOrd="0" presId="urn:microsoft.com/office/officeart/2005/8/layout/list1"/>
    <dgm:cxn modelId="{B1A8BA7E-2307-4CC1-8210-A854E8F6C53E}" type="presParOf" srcId="{C87DE50D-23FD-4FE4-8199-F4DEFDF3E480}" destId="{9B6500C9-F28F-4DEC-881F-8F9769116683}" srcOrd="7" destOrd="0" presId="urn:microsoft.com/office/officeart/2005/8/layout/list1"/>
    <dgm:cxn modelId="{98772447-9ECD-4F04-97EE-E3E811CA888F}" type="presParOf" srcId="{C87DE50D-23FD-4FE4-8199-F4DEFDF3E480}" destId="{2CCE0DE4-905D-4D1F-A3B3-9503D9017803}" srcOrd="8" destOrd="0" presId="urn:microsoft.com/office/officeart/2005/8/layout/list1"/>
    <dgm:cxn modelId="{785F7113-A9A6-40A5-BF94-0FEC9E9A5D02}" type="presParOf" srcId="{2CCE0DE4-905D-4D1F-A3B3-9503D9017803}" destId="{27317F64-F546-4928-9F7E-9E7CB03040FC}" srcOrd="0" destOrd="0" presId="urn:microsoft.com/office/officeart/2005/8/layout/list1"/>
    <dgm:cxn modelId="{026F509D-4B24-41C5-AF51-2CF03200EE12}" type="presParOf" srcId="{2CCE0DE4-905D-4D1F-A3B3-9503D9017803}" destId="{82C7B97F-C3CE-4AD4-9271-9EACA83ADE1C}" srcOrd="1" destOrd="0" presId="urn:microsoft.com/office/officeart/2005/8/layout/list1"/>
    <dgm:cxn modelId="{FAB31E36-4F98-4D33-9F0D-D1D610C4B320}" type="presParOf" srcId="{C87DE50D-23FD-4FE4-8199-F4DEFDF3E480}" destId="{76DC40EF-9396-405C-A517-1431B1EDA437}" srcOrd="9" destOrd="0" presId="urn:microsoft.com/office/officeart/2005/8/layout/list1"/>
    <dgm:cxn modelId="{E0AE7D04-E3C6-44D0-A2F3-DA2EEC584ABB}" type="presParOf" srcId="{C87DE50D-23FD-4FE4-8199-F4DEFDF3E480}" destId="{C26B1F1A-3801-454D-9B30-2FFD24A51E1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3FDBD96-1850-45E4-909F-60DA9DFA6D33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8477BC-E6CE-40E7-AEDE-B9321AC3BE40}">
      <dgm:prSet phldrT="[Text]" custT="1"/>
      <dgm:spPr/>
      <dgm:t>
        <a:bodyPr/>
        <a:lstStyle/>
        <a:p>
          <a:r>
            <a:rPr lang="el-GR" sz="1800" dirty="0">
              <a:solidFill>
                <a:schemeClr val="accent1">
                  <a:lumMod val="75000"/>
                </a:schemeClr>
              </a:solidFill>
            </a:rPr>
            <a:t>6/11/2024</a:t>
          </a:r>
          <a:r>
            <a:rPr lang="el-GR" sz="1800" dirty="0"/>
            <a:t> Έχουν οριστεί οι </a:t>
          </a:r>
          <a:r>
            <a:rPr lang="el-GR" sz="1800" b="1" dirty="0"/>
            <a:t>αρχές προστασίας των θεμελιωδών δικαιωμάτων</a:t>
          </a:r>
          <a:r>
            <a:rPr lang="el-GR" sz="1800" dirty="0"/>
            <a:t> βάσει του Άρθρου 77 του Κανονισμού ΤΝ :</a:t>
          </a:r>
          <a:endParaRPr lang="en-CY" sz="1800" dirty="0"/>
        </a:p>
        <a:p>
          <a:pPr>
            <a:buSzPts val="1000"/>
            <a:buFont typeface="Symbol" panose="05050102010706020507" pitchFamily="18" charset="2"/>
            <a:buChar char=""/>
          </a:pPr>
          <a:r>
            <a:rPr lang="el-GR" sz="1800" dirty="0"/>
            <a:t>- Επίτροπος Προστασίας Δεδομένων Προσωπικού Χαρακτήρα</a:t>
          </a:r>
          <a:endParaRPr lang="en-CY" sz="1800" dirty="0"/>
        </a:p>
        <a:p>
          <a:pPr>
            <a:buSzPts val="1000"/>
            <a:buFont typeface="Symbol" panose="05050102010706020507" pitchFamily="18" charset="2"/>
            <a:buChar char=""/>
          </a:pPr>
          <a:r>
            <a:rPr lang="el-GR" sz="1800" dirty="0"/>
            <a:t>- Επίτροπος Διοικήσεως και Προστασίας Ανθρωπίνων Δικαιωμάτων</a:t>
          </a:r>
          <a:endParaRPr lang="en-CY" sz="1800" dirty="0"/>
        </a:p>
        <a:p>
          <a:pPr>
            <a:buSzPts val="1000"/>
            <a:buFont typeface="Symbol" panose="05050102010706020507" pitchFamily="18" charset="2"/>
            <a:buChar char=""/>
          </a:pPr>
          <a:r>
            <a:rPr lang="el-GR" sz="1800" dirty="0"/>
            <a:t>- Γενικός Εισαγγελέας της Δημοκρατίας</a:t>
          </a:r>
        </a:p>
        <a:p>
          <a:endParaRPr lang="el-GR" sz="1800" dirty="0"/>
        </a:p>
        <a:p>
          <a:r>
            <a:rPr lang="el-GR" sz="1800" dirty="0">
              <a:solidFill>
                <a:schemeClr val="accent1">
                  <a:lumMod val="75000"/>
                </a:schemeClr>
              </a:solidFill>
            </a:rPr>
            <a:t>22/1/2025</a:t>
          </a:r>
          <a:r>
            <a:rPr lang="el-GR" sz="1800" dirty="0"/>
            <a:t> </a:t>
          </a:r>
          <a:r>
            <a:rPr lang="en-US" sz="1800" dirty="0"/>
            <a:t>T</a:t>
          </a:r>
          <a:r>
            <a:rPr lang="el-GR" sz="1800" dirty="0"/>
            <a:t>ο Υπουργικό Συμβούλιο Αποφάσισε:</a:t>
          </a:r>
        </a:p>
        <a:p>
          <a:r>
            <a:rPr lang="el-GR" sz="1800" dirty="0"/>
            <a:t>- Τη σύσταση Εθνικής Εξειδικευμένης Επιτροπής για την Τεχνητή Νοημοσύνη (AI </a:t>
          </a:r>
          <a:r>
            <a:rPr lang="el-GR" sz="1800" dirty="0" err="1"/>
            <a:t>Taskforce</a:t>
          </a:r>
          <a:r>
            <a:rPr lang="el-GR" sz="1800" dirty="0"/>
            <a:t>) και </a:t>
          </a:r>
        </a:p>
        <a:p>
          <a:r>
            <a:rPr lang="el-GR" sz="1800" dirty="0"/>
            <a:t>- Τη δημιουργία </a:t>
          </a:r>
          <a:r>
            <a:rPr lang="el-GR" sz="1800" b="1" dirty="0"/>
            <a:t>δομής διακυβέρνησης </a:t>
          </a:r>
          <a:r>
            <a:rPr lang="el-GR" sz="1800" dirty="0"/>
            <a:t>σε εθνικό επίπεδο, και συγκεκριμένα των εθνικών αρμοδίων αρχών για την εποπτεία και την επιβολή των προνοιών του Κανονισμού:</a:t>
          </a:r>
          <a:endParaRPr lang="en-US" sz="1800" dirty="0"/>
        </a:p>
      </dgm:t>
    </dgm:pt>
    <dgm:pt modelId="{D46E5452-6C2C-4A26-830E-5756EEA14C83}" type="parTrans" cxnId="{D2D1D89A-3368-42E3-8732-EC3B30B368AF}">
      <dgm:prSet/>
      <dgm:spPr/>
      <dgm:t>
        <a:bodyPr/>
        <a:lstStyle/>
        <a:p>
          <a:endParaRPr lang="en-US"/>
        </a:p>
      </dgm:t>
    </dgm:pt>
    <dgm:pt modelId="{C882640C-6B63-4275-BDE9-2E8D8562A7D6}" type="sibTrans" cxnId="{D2D1D89A-3368-42E3-8732-EC3B30B368AF}">
      <dgm:prSet/>
      <dgm:spPr/>
      <dgm:t>
        <a:bodyPr/>
        <a:lstStyle/>
        <a:p>
          <a:endParaRPr lang="en-US"/>
        </a:p>
      </dgm:t>
    </dgm:pt>
    <dgm:pt modelId="{28E2A712-E941-413A-B6F1-59C05F67A94D}">
      <dgm:prSet phldrT="[Text]"/>
      <dgm:spPr/>
      <dgm:t>
        <a:bodyPr/>
        <a:lstStyle/>
        <a:p>
          <a:endParaRPr lang="el" dirty="0"/>
        </a:p>
      </dgm:t>
    </dgm:pt>
    <dgm:pt modelId="{A1AAA12D-C885-4023-8403-3859703CE16D}" type="sibTrans" cxnId="{94F479BE-4E36-4A1F-B2B9-2EF9EC467534}">
      <dgm:prSet/>
      <dgm:spPr/>
      <dgm:t>
        <a:bodyPr/>
        <a:lstStyle/>
        <a:p>
          <a:endParaRPr lang="en-US"/>
        </a:p>
      </dgm:t>
    </dgm:pt>
    <dgm:pt modelId="{55A1D19B-71B6-44B2-9C53-E9D74615D699}" type="parTrans" cxnId="{94F479BE-4E36-4A1F-B2B9-2EF9EC467534}">
      <dgm:prSet/>
      <dgm:spPr/>
      <dgm:t>
        <a:bodyPr/>
        <a:lstStyle/>
        <a:p>
          <a:endParaRPr lang="en-US"/>
        </a:p>
      </dgm:t>
    </dgm:pt>
    <dgm:pt modelId="{381A6073-EC10-44CB-9BFC-CE9B65F3C727}" type="pres">
      <dgm:prSet presAssocID="{73FDBD96-1850-45E4-909F-60DA9DFA6D33}" presName="vert0" presStyleCnt="0">
        <dgm:presLayoutVars>
          <dgm:dir/>
          <dgm:animOne val="branch"/>
          <dgm:animLvl val="lvl"/>
        </dgm:presLayoutVars>
      </dgm:prSet>
      <dgm:spPr/>
    </dgm:pt>
    <dgm:pt modelId="{3B6E2A1B-EF07-4F83-B41C-68DCCE20C86E}" type="pres">
      <dgm:prSet presAssocID="{28E2A712-E941-413A-B6F1-59C05F67A94D}" presName="thickLine" presStyleLbl="alignNode1" presStyleIdx="0" presStyleCnt="1" custLinFactNeighborY="-4577"/>
      <dgm:spPr/>
    </dgm:pt>
    <dgm:pt modelId="{9BA80532-25FA-4662-BC30-5C0145F6007F}" type="pres">
      <dgm:prSet presAssocID="{28E2A712-E941-413A-B6F1-59C05F67A94D}" presName="horz1" presStyleCnt="0"/>
      <dgm:spPr/>
    </dgm:pt>
    <dgm:pt modelId="{105EB9F9-56CB-45EC-9E55-B6B52ACC56E3}" type="pres">
      <dgm:prSet presAssocID="{28E2A712-E941-413A-B6F1-59C05F67A94D}" presName="tx1" presStyleLbl="revTx" presStyleIdx="0" presStyleCnt="2" custScaleX="7552"/>
      <dgm:spPr/>
    </dgm:pt>
    <dgm:pt modelId="{B08A537A-29BD-4C76-9BBA-A0B8D385D5B1}" type="pres">
      <dgm:prSet presAssocID="{28E2A712-E941-413A-B6F1-59C05F67A94D}" presName="vert1" presStyleCnt="0"/>
      <dgm:spPr/>
    </dgm:pt>
    <dgm:pt modelId="{8F1CEC19-E464-40DC-B407-B67D20A28338}" type="pres">
      <dgm:prSet presAssocID="{348477BC-E6CE-40E7-AEDE-B9321AC3BE40}" presName="vertSpace2a" presStyleCnt="0"/>
      <dgm:spPr/>
    </dgm:pt>
    <dgm:pt modelId="{0A1B6FFC-FE66-4C26-BCD5-0D31B47BFCE3}" type="pres">
      <dgm:prSet presAssocID="{348477BC-E6CE-40E7-AEDE-B9321AC3BE40}" presName="horz2" presStyleCnt="0"/>
      <dgm:spPr/>
    </dgm:pt>
    <dgm:pt modelId="{5D362753-40D5-4EBE-8271-1C0504BBC088}" type="pres">
      <dgm:prSet presAssocID="{348477BC-E6CE-40E7-AEDE-B9321AC3BE40}" presName="horzSpace2" presStyleCnt="0"/>
      <dgm:spPr/>
    </dgm:pt>
    <dgm:pt modelId="{E5467DB5-1BAA-4244-B454-DA2A7673F436}" type="pres">
      <dgm:prSet presAssocID="{348477BC-E6CE-40E7-AEDE-B9321AC3BE40}" presName="tx2" presStyleLbl="revTx" presStyleIdx="1" presStyleCnt="2" custScaleX="122193" custScaleY="90609"/>
      <dgm:spPr/>
    </dgm:pt>
    <dgm:pt modelId="{915EDECD-5C16-4E5C-955E-1D4524D48BD4}" type="pres">
      <dgm:prSet presAssocID="{348477BC-E6CE-40E7-AEDE-B9321AC3BE40}" presName="vert2" presStyleCnt="0"/>
      <dgm:spPr/>
    </dgm:pt>
    <dgm:pt modelId="{375BFFD0-C389-409D-908E-BF1B7B0C14EA}" type="pres">
      <dgm:prSet presAssocID="{348477BC-E6CE-40E7-AEDE-B9321AC3BE40}" presName="thinLine2b" presStyleLbl="callout" presStyleIdx="0" presStyleCnt="1"/>
      <dgm:spPr/>
    </dgm:pt>
    <dgm:pt modelId="{2C87DB9A-563A-4DDB-BC96-AF84BA4B848E}" type="pres">
      <dgm:prSet presAssocID="{348477BC-E6CE-40E7-AEDE-B9321AC3BE40}" presName="vertSpace2b" presStyleCnt="0"/>
      <dgm:spPr/>
    </dgm:pt>
  </dgm:ptLst>
  <dgm:cxnLst>
    <dgm:cxn modelId="{93E78E1F-95C8-418F-8E88-A29E92A40B48}" type="presOf" srcId="{348477BC-E6CE-40E7-AEDE-B9321AC3BE40}" destId="{E5467DB5-1BAA-4244-B454-DA2A7673F436}" srcOrd="0" destOrd="0" presId="urn:microsoft.com/office/officeart/2008/layout/LinedList"/>
    <dgm:cxn modelId="{D2D1D89A-3368-42E3-8732-EC3B30B368AF}" srcId="{28E2A712-E941-413A-B6F1-59C05F67A94D}" destId="{348477BC-E6CE-40E7-AEDE-B9321AC3BE40}" srcOrd="0" destOrd="0" parTransId="{D46E5452-6C2C-4A26-830E-5756EEA14C83}" sibTransId="{C882640C-6B63-4275-BDE9-2E8D8562A7D6}"/>
    <dgm:cxn modelId="{94F479BE-4E36-4A1F-B2B9-2EF9EC467534}" srcId="{73FDBD96-1850-45E4-909F-60DA9DFA6D33}" destId="{28E2A712-E941-413A-B6F1-59C05F67A94D}" srcOrd="0" destOrd="0" parTransId="{55A1D19B-71B6-44B2-9C53-E9D74615D699}" sibTransId="{A1AAA12D-C885-4023-8403-3859703CE16D}"/>
    <dgm:cxn modelId="{9A537CCF-7A99-451F-83B5-E4C96AB8DD73}" type="presOf" srcId="{28E2A712-E941-413A-B6F1-59C05F67A94D}" destId="{105EB9F9-56CB-45EC-9E55-B6B52ACC56E3}" srcOrd="0" destOrd="0" presId="urn:microsoft.com/office/officeart/2008/layout/LinedList"/>
    <dgm:cxn modelId="{56045ADF-8249-4715-AD99-F87AB7A4D80B}" type="presOf" srcId="{73FDBD96-1850-45E4-909F-60DA9DFA6D33}" destId="{381A6073-EC10-44CB-9BFC-CE9B65F3C727}" srcOrd="0" destOrd="0" presId="urn:microsoft.com/office/officeart/2008/layout/LinedList"/>
    <dgm:cxn modelId="{1650755C-7EC2-44CF-8E47-F2F8E67002CB}" type="presParOf" srcId="{381A6073-EC10-44CB-9BFC-CE9B65F3C727}" destId="{3B6E2A1B-EF07-4F83-B41C-68DCCE20C86E}" srcOrd="0" destOrd="0" presId="urn:microsoft.com/office/officeart/2008/layout/LinedList"/>
    <dgm:cxn modelId="{CCF24A9E-7DC2-40FE-9A4D-CAAF31A62C8C}" type="presParOf" srcId="{381A6073-EC10-44CB-9BFC-CE9B65F3C727}" destId="{9BA80532-25FA-4662-BC30-5C0145F6007F}" srcOrd="1" destOrd="0" presId="urn:microsoft.com/office/officeart/2008/layout/LinedList"/>
    <dgm:cxn modelId="{B019BD9B-B0F8-4A33-BA7F-4F6624BA3763}" type="presParOf" srcId="{9BA80532-25FA-4662-BC30-5C0145F6007F}" destId="{105EB9F9-56CB-45EC-9E55-B6B52ACC56E3}" srcOrd="0" destOrd="0" presId="urn:microsoft.com/office/officeart/2008/layout/LinedList"/>
    <dgm:cxn modelId="{89EFED77-9936-4360-969A-DAB8BBF70C8C}" type="presParOf" srcId="{9BA80532-25FA-4662-BC30-5C0145F6007F}" destId="{B08A537A-29BD-4C76-9BBA-A0B8D385D5B1}" srcOrd="1" destOrd="0" presId="urn:microsoft.com/office/officeart/2008/layout/LinedList"/>
    <dgm:cxn modelId="{8D79534A-1F75-4799-957E-8FFA0602E541}" type="presParOf" srcId="{B08A537A-29BD-4C76-9BBA-A0B8D385D5B1}" destId="{8F1CEC19-E464-40DC-B407-B67D20A28338}" srcOrd="0" destOrd="0" presId="urn:microsoft.com/office/officeart/2008/layout/LinedList"/>
    <dgm:cxn modelId="{D4F2F3B0-256B-49BE-8A52-81F0FDE62293}" type="presParOf" srcId="{B08A537A-29BD-4C76-9BBA-A0B8D385D5B1}" destId="{0A1B6FFC-FE66-4C26-BCD5-0D31B47BFCE3}" srcOrd="1" destOrd="0" presId="urn:microsoft.com/office/officeart/2008/layout/LinedList"/>
    <dgm:cxn modelId="{AFFB2507-E9F9-42F9-AFF7-8E86964BDECA}" type="presParOf" srcId="{0A1B6FFC-FE66-4C26-BCD5-0D31B47BFCE3}" destId="{5D362753-40D5-4EBE-8271-1C0504BBC088}" srcOrd="0" destOrd="0" presId="urn:microsoft.com/office/officeart/2008/layout/LinedList"/>
    <dgm:cxn modelId="{2E0C5FA8-CE16-42A9-B298-16114E0B2216}" type="presParOf" srcId="{0A1B6FFC-FE66-4C26-BCD5-0D31B47BFCE3}" destId="{E5467DB5-1BAA-4244-B454-DA2A7673F436}" srcOrd="1" destOrd="0" presId="urn:microsoft.com/office/officeart/2008/layout/LinedList"/>
    <dgm:cxn modelId="{64B11045-C0A7-4C4D-8F4C-A10E847ED9D6}" type="presParOf" srcId="{0A1B6FFC-FE66-4C26-BCD5-0D31B47BFCE3}" destId="{915EDECD-5C16-4E5C-955E-1D4524D48BD4}" srcOrd="2" destOrd="0" presId="urn:microsoft.com/office/officeart/2008/layout/LinedList"/>
    <dgm:cxn modelId="{E3878B8C-4427-4F27-9D32-400CE8D4449F}" type="presParOf" srcId="{B08A537A-29BD-4C76-9BBA-A0B8D385D5B1}" destId="{375BFFD0-C389-409D-908E-BF1B7B0C14EA}" srcOrd="2" destOrd="0" presId="urn:microsoft.com/office/officeart/2008/layout/LinedList"/>
    <dgm:cxn modelId="{1E68F433-67CF-43E5-9AC3-F08482A3BC7B}" type="presParOf" srcId="{B08A537A-29BD-4C76-9BBA-A0B8D385D5B1}" destId="{2C87DB9A-563A-4DDB-BC96-AF84BA4B848E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2E1579-99B7-476C-98C0-06290020F7D7}">
      <dsp:nvSpPr>
        <dsp:cNvPr id="0" name=""/>
        <dsp:cNvSpPr/>
      </dsp:nvSpPr>
      <dsp:spPr>
        <a:xfrm>
          <a:off x="0" y="49"/>
          <a:ext cx="8534499" cy="0"/>
        </a:xfrm>
        <a:prstGeom prst="line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2DA0A8-3A84-4C5D-9814-561BEB4FF0B0}">
      <dsp:nvSpPr>
        <dsp:cNvPr id="0" name=""/>
        <dsp:cNvSpPr/>
      </dsp:nvSpPr>
      <dsp:spPr>
        <a:xfrm>
          <a:off x="0" y="49"/>
          <a:ext cx="8534499" cy="12184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1. </a:t>
          </a:r>
          <a:r>
            <a:rPr lang="el-GR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Κανονισμός</a:t>
          </a:r>
          <a:r>
            <a:rPr 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el-GR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για την Τεχνητή Νοημοσύνη</a:t>
          </a:r>
          <a:r>
            <a:rPr lang="el" sz="2400" kern="1200" noProof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(ΤΝ)</a:t>
          </a:r>
          <a:r>
            <a:rPr lang="en-US" sz="2400" kern="1200" noProof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(EE 2024/1689)</a:t>
          </a:r>
          <a:r>
            <a:rPr lang="el" sz="2400" kern="1200" noProof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&amp; </a:t>
          </a:r>
          <a:r>
            <a:rPr lang="el-GR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Γενικός </a:t>
          </a:r>
          <a:r>
            <a:rPr lang="el-GR" sz="2400" kern="1200" dirty="0"/>
            <a:t>Κανονισμός για την Προστασία Δεδομένων (ΕΕ) 2016/679 (</a:t>
          </a:r>
          <a:r>
            <a:rPr lang="el" sz="2400" kern="1200" noProof="0" dirty="0"/>
            <a:t>ΓΚΠΔ </a:t>
          </a:r>
          <a:r>
            <a:rPr lang="en-US" sz="2400" kern="1200" noProof="0" dirty="0"/>
            <a:t>(</a:t>
          </a:r>
          <a:r>
            <a:rPr lang="el" sz="2400" kern="1200" noProof="0" dirty="0"/>
            <a:t>GDPR</a:t>
          </a:r>
          <a:r>
            <a:rPr lang="en-US" sz="2400" kern="1200" noProof="0" dirty="0"/>
            <a:t>)</a:t>
          </a:r>
          <a:r>
            <a:rPr lang="el" sz="2400" kern="1200" noProof="0" dirty="0"/>
            <a:t>)  - Αλληλεπίδραση</a:t>
          </a:r>
        </a:p>
      </dsp:txBody>
      <dsp:txXfrm>
        <a:off x="0" y="49"/>
        <a:ext cx="8534499" cy="1218485"/>
      </dsp:txXfrm>
    </dsp:sp>
    <dsp:sp modelId="{E57C1B72-C1C8-4827-B940-89ED841CCBD1}">
      <dsp:nvSpPr>
        <dsp:cNvPr id="0" name=""/>
        <dsp:cNvSpPr/>
      </dsp:nvSpPr>
      <dsp:spPr>
        <a:xfrm>
          <a:off x="0" y="1218534"/>
          <a:ext cx="8534499" cy="0"/>
        </a:xfrm>
        <a:prstGeom prst="line">
          <a:avLst/>
        </a:prstGeom>
        <a:solidFill>
          <a:schemeClr val="accent1">
            <a:shade val="80000"/>
            <a:hueOff val="90421"/>
            <a:satOff val="1725"/>
            <a:lumOff val="7618"/>
            <a:alphaOff val="0"/>
          </a:schemeClr>
        </a:solidFill>
        <a:ln w="12700" cap="flat" cmpd="sng" algn="ctr">
          <a:solidFill>
            <a:schemeClr val="accent1">
              <a:shade val="80000"/>
              <a:hueOff val="90421"/>
              <a:satOff val="1725"/>
              <a:lumOff val="761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E1BB46-C061-40DA-82A4-AE8D5B9A09E9}">
      <dsp:nvSpPr>
        <dsp:cNvPr id="0" name=""/>
        <dsp:cNvSpPr/>
      </dsp:nvSpPr>
      <dsp:spPr>
        <a:xfrm>
          <a:off x="0" y="1218534"/>
          <a:ext cx="8534499" cy="12184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" sz="2400" kern="1200" noProof="0" dirty="0"/>
            <a:t>2. Ο ρόλος των Αρχών Προστασίας Δεδεομένων</a:t>
          </a:r>
          <a:r>
            <a:rPr lang="en-US" sz="2400" kern="1200" noProof="0" dirty="0"/>
            <a:t> </a:t>
          </a:r>
          <a:r>
            <a:rPr lang="el" sz="2400" kern="1200" noProof="0" dirty="0"/>
            <a:t>(ΑΠΔ) και του </a:t>
          </a:r>
          <a:r>
            <a:rPr lang="el-GR" sz="2400" kern="1200" dirty="0"/>
            <a:t>Ευρωπαϊκού Συμβουλίου Προστασίας Δεδομένων (ΕΣΠΔ)</a:t>
          </a:r>
          <a:r>
            <a:rPr lang="el" sz="2400" kern="1200" noProof="0" dirty="0"/>
            <a:t> σε σχέση με την ΤΝ</a:t>
          </a:r>
          <a:endParaRPr lang="en-GB" sz="2400" kern="1200" dirty="0"/>
        </a:p>
      </dsp:txBody>
      <dsp:txXfrm>
        <a:off x="0" y="1218534"/>
        <a:ext cx="8534499" cy="1218485"/>
      </dsp:txXfrm>
    </dsp:sp>
    <dsp:sp modelId="{50D9ADE4-3E78-44F1-AC7A-2AAC414FA2E9}">
      <dsp:nvSpPr>
        <dsp:cNvPr id="0" name=""/>
        <dsp:cNvSpPr/>
      </dsp:nvSpPr>
      <dsp:spPr>
        <a:xfrm>
          <a:off x="0" y="2437019"/>
          <a:ext cx="8534499" cy="0"/>
        </a:xfrm>
        <a:prstGeom prst="line">
          <a:avLst/>
        </a:prstGeom>
        <a:solidFill>
          <a:schemeClr val="accent1">
            <a:shade val="80000"/>
            <a:hueOff val="180842"/>
            <a:satOff val="3450"/>
            <a:lumOff val="15237"/>
            <a:alphaOff val="0"/>
          </a:schemeClr>
        </a:solidFill>
        <a:ln w="12700" cap="flat" cmpd="sng" algn="ctr">
          <a:solidFill>
            <a:schemeClr val="accent1">
              <a:shade val="80000"/>
              <a:hueOff val="180842"/>
              <a:satOff val="3450"/>
              <a:lumOff val="1523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B9F5C0-C370-42D5-887D-CCAF1DC10019}">
      <dsp:nvSpPr>
        <dsp:cNvPr id="0" name=""/>
        <dsp:cNvSpPr/>
      </dsp:nvSpPr>
      <dsp:spPr>
        <a:xfrm>
          <a:off x="0" y="2437019"/>
          <a:ext cx="8534499" cy="602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" sz="2400" kern="1200" noProof="0" dirty="0"/>
            <a:t>3. Το έργο του ΕΣΠΔ για την προστασία δεδομένων και ΤΝ</a:t>
          </a:r>
          <a:endParaRPr lang="en-GB" sz="2400" kern="1200" dirty="0"/>
        </a:p>
      </dsp:txBody>
      <dsp:txXfrm>
        <a:off x="0" y="2437019"/>
        <a:ext cx="8534499" cy="602906"/>
      </dsp:txXfrm>
    </dsp:sp>
    <dsp:sp modelId="{294E2D3C-DEB6-4E3E-A654-1BEA29F53477}">
      <dsp:nvSpPr>
        <dsp:cNvPr id="0" name=""/>
        <dsp:cNvSpPr/>
      </dsp:nvSpPr>
      <dsp:spPr>
        <a:xfrm>
          <a:off x="0" y="3039925"/>
          <a:ext cx="8534499" cy="0"/>
        </a:xfrm>
        <a:prstGeom prst="line">
          <a:avLst/>
        </a:prstGeom>
        <a:solidFill>
          <a:schemeClr val="accent1">
            <a:shade val="80000"/>
            <a:hueOff val="271263"/>
            <a:satOff val="5175"/>
            <a:lumOff val="22855"/>
            <a:alphaOff val="0"/>
          </a:schemeClr>
        </a:solidFill>
        <a:ln w="12700" cap="flat" cmpd="sng" algn="ctr">
          <a:solidFill>
            <a:schemeClr val="accent1">
              <a:shade val="80000"/>
              <a:hueOff val="271263"/>
              <a:satOff val="5175"/>
              <a:lumOff val="2285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9635B3-6908-4C38-9968-210BE01630B8}">
      <dsp:nvSpPr>
        <dsp:cNvPr id="0" name=""/>
        <dsp:cNvSpPr/>
      </dsp:nvSpPr>
      <dsp:spPr>
        <a:xfrm>
          <a:off x="0" y="3039925"/>
          <a:ext cx="8534499" cy="12184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" sz="2400" kern="1200" noProof="0" dirty="0"/>
            <a:t>4. Η </a:t>
          </a:r>
          <a:r>
            <a:rPr lang="el-GR" sz="2400" kern="1200" noProof="0" dirty="0"/>
            <a:t>ε</a:t>
          </a:r>
          <a:r>
            <a:rPr lang="el" sz="2400" kern="1200" noProof="0" dirty="0"/>
            <a:t>πόμενη μέρα </a:t>
          </a:r>
        </a:p>
      </dsp:txBody>
      <dsp:txXfrm>
        <a:off x="0" y="3039925"/>
        <a:ext cx="8534499" cy="121848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6E2A1B-EF07-4F83-B41C-68DCCE20C86E}">
      <dsp:nvSpPr>
        <dsp:cNvPr id="0" name=""/>
        <dsp:cNvSpPr/>
      </dsp:nvSpPr>
      <dsp:spPr>
        <a:xfrm>
          <a:off x="0" y="0"/>
          <a:ext cx="82639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5EB9F9-56CB-45EC-9E55-B6B52ACC56E3}">
      <dsp:nvSpPr>
        <dsp:cNvPr id="0" name=""/>
        <dsp:cNvSpPr/>
      </dsp:nvSpPr>
      <dsp:spPr>
        <a:xfrm>
          <a:off x="0" y="0"/>
          <a:ext cx="124819" cy="38171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" sz="6500" kern="1200" dirty="0"/>
        </a:p>
      </dsp:txBody>
      <dsp:txXfrm>
        <a:off x="0" y="0"/>
        <a:ext cx="124819" cy="3817106"/>
      </dsp:txXfrm>
    </dsp:sp>
    <dsp:sp modelId="{76216693-714E-46B5-853D-97EB2C191FC9}">
      <dsp:nvSpPr>
        <dsp:cNvPr id="0" name=""/>
        <dsp:cNvSpPr/>
      </dsp:nvSpPr>
      <dsp:spPr>
        <a:xfrm>
          <a:off x="755149" y="122756"/>
          <a:ext cx="7508849" cy="34667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b="1" kern="1200" dirty="0">
              <a:solidFill>
                <a:schemeClr val="accent1">
                  <a:lumMod val="75000"/>
                </a:schemeClr>
              </a:solidFill>
            </a:rPr>
            <a:t>Με βάση την πιο πάνω Απόφαση του Υπουργικού Συμβουλίου:</a:t>
          </a:r>
        </a:p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000" kern="1200" dirty="0"/>
        </a:p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/>
            <a:t>- ο Επίτροπος Επικοινωνιών ορίζεται ως Κοινοποιούσα Αρχή και ως Αρχή Εποπτείας της αγοράς, η οποία ενεργεί ως το Ενιαίο Σημείο Επαφής για τον Κανονισμό ΤΝ.</a:t>
          </a:r>
          <a:endParaRPr lang="en-CY" sz="2000" kern="1200" dirty="0"/>
        </a:p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000" kern="1200" dirty="0"/>
        </a:p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/>
            <a:t>- η Επίτροπος Προστασίας Δεδομένων Προσωπικού Χαρακτήρα ορίζεται ως Αρχή Εποπτείας της αγοράς </a:t>
          </a:r>
          <a:r>
            <a:rPr lang="el-GR" sz="2000" kern="1200" dirty="0">
              <a:solidFill>
                <a:schemeClr val="tx1"/>
              </a:solidFill>
            </a:rPr>
            <a:t>για θέματα συναφή με τους τομείς της αρμοδιότητάς της.</a:t>
          </a:r>
          <a:endParaRPr lang="el" sz="2000" kern="1200" dirty="0">
            <a:solidFill>
              <a:schemeClr val="tx1"/>
            </a:solidFill>
          </a:endParaRPr>
        </a:p>
      </dsp:txBody>
      <dsp:txXfrm>
        <a:off x="755149" y="122756"/>
        <a:ext cx="7508849" cy="3466707"/>
      </dsp:txXfrm>
    </dsp:sp>
    <dsp:sp modelId="{43CC99B4-A345-403E-95F5-143A10677330}">
      <dsp:nvSpPr>
        <dsp:cNvPr id="0" name=""/>
        <dsp:cNvSpPr/>
      </dsp:nvSpPr>
      <dsp:spPr>
        <a:xfrm>
          <a:off x="124819" y="3640042"/>
          <a:ext cx="66111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364079-7371-43DB-B06E-EAC0375DC065}">
      <dsp:nvSpPr>
        <dsp:cNvPr id="0" name=""/>
        <dsp:cNvSpPr/>
      </dsp:nvSpPr>
      <dsp:spPr>
        <a:xfrm>
          <a:off x="0" y="471"/>
          <a:ext cx="6576741" cy="1389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/>
            <a:t>Ο Κανονισμός</a:t>
          </a:r>
          <a:r>
            <a:rPr lang="el" sz="2000" kern="1200" dirty="0"/>
            <a:t> για την ΤΝ είναι νέο νομικό εργαλείο</a:t>
          </a:r>
          <a:endParaRPr lang="en-US" sz="2000" kern="1200" dirty="0"/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" sz="2000" kern="1200" dirty="0"/>
            <a:t>Ο ΓΚΠΔ είναι ήδη σε εφαρμογή εδώ και 7 σχεδόν χρόνια</a:t>
          </a:r>
          <a:endParaRPr lang="en-US" sz="2000" kern="1200" dirty="0"/>
        </a:p>
      </dsp:txBody>
      <dsp:txXfrm>
        <a:off x="67852" y="68323"/>
        <a:ext cx="6441037" cy="1254256"/>
      </dsp:txXfrm>
    </dsp:sp>
    <dsp:sp modelId="{18805890-EA09-4042-BEC9-71FC359CF9DF}">
      <dsp:nvSpPr>
        <dsp:cNvPr id="0" name=""/>
        <dsp:cNvSpPr/>
      </dsp:nvSpPr>
      <dsp:spPr>
        <a:xfrm>
          <a:off x="0" y="1422111"/>
          <a:ext cx="6576741" cy="1389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Ο ΓΚΠΔ εδράζεται σε βασικές αρχές νομιμότητας ενώ ο</a:t>
          </a:r>
          <a:r>
            <a:rPr lang="el-GR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 Κανονισμός</a:t>
          </a:r>
          <a:r>
            <a:rPr lang="el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 ΤΝ </a:t>
          </a:r>
          <a:r>
            <a:rPr lang="el-GR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καθορίζει υποχρεώσεις με γνώμονα το επίπεδο κινδύνου</a:t>
          </a:r>
          <a:r>
            <a:rPr lang="en-US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el-GR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(</a:t>
          </a:r>
          <a:r>
            <a:rPr lang="en-US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risk-based)</a:t>
          </a:r>
          <a:r>
            <a:rPr lang="el-GR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 </a:t>
          </a:r>
          <a:endParaRPr lang="el" sz="18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Ο ΓΚΠΔ </a:t>
          </a:r>
          <a:r>
            <a:rPr lang="el-GR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αντέχει </a:t>
          </a:r>
          <a:r>
            <a:rPr lang="el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στο μέλλον αφού είναι τεχνολογικά ουδέτερος</a:t>
          </a:r>
        </a:p>
      </dsp:txBody>
      <dsp:txXfrm>
        <a:off x="67852" y="1489963"/>
        <a:ext cx="6441037" cy="1254256"/>
      </dsp:txXfrm>
    </dsp:sp>
    <dsp:sp modelId="{D06C392B-6BF4-4FAA-8BDD-E20ACEEFB8A8}">
      <dsp:nvSpPr>
        <dsp:cNvPr id="0" name=""/>
        <dsp:cNvSpPr/>
      </dsp:nvSpPr>
      <dsp:spPr>
        <a:xfrm>
          <a:off x="0" y="2843751"/>
          <a:ext cx="6576741" cy="1389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>
              <a:latin typeface="+mn-lt"/>
            </a:rPr>
            <a:t>Ο Κανονισμός ΤΝ</a:t>
          </a:r>
          <a:r>
            <a:rPr lang="el" sz="2000" kern="1200" dirty="0">
              <a:latin typeface="+mn-lt"/>
            </a:rPr>
            <a:t> </a:t>
          </a:r>
          <a:r>
            <a:rPr lang="el" sz="2000" b="1" kern="1200" dirty="0">
              <a:latin typeface="+mn-lt"/>
            </a:rPr>
            <a:t>δεν </a:t>
          </a:r>
          <a:r>
            <a:rPr lang="el" sz="2000" b="1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επηρεάζει</a:t>
          </a:r>
          <a:r>
            <a:rPr lang="el" sz="20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 την εφαρμογή των διατάξεων </a:t>
          </a:r>
          <a:r>
            <a:rPr lang="el" sz="2000" b="0" kern="1200" dirty="0">
              <a:latin typeface="+mn-lt"/>
            </a:rPr>
            <a:t>του ΓΚΠΔ</a:t>
          </a:r>
          <a:r>
            <a:rPr lang="el" sz="2000" b="1" kern="1200" dirty="0">
              <a:latin typeface="+mn-lt"/>
            </a:rPr>
            <a:t> </a:t>
          </a:r>
          <a:r>
            <a:rPr lang="el" sz="2000" b="0" kern="1200" dirty="0">
              <a:latin typeface="+mn-lt"/>
            </a:rPr>
            <a:t>και</a:t>
          </a:r>
          <a:r>
            <a:rPr lang="el" sz="2000" b="1" kern="1200" dirty="0">
              <a:latin typeface="+mn-lt"/>
            </a:rPr>
            <a:t> συμπληρώνει</a:t>
          </a:r>
          <a:r>
            <a:rPr lang="el" sz="2000" kern="1200" dirty="0">
              <a:latin typeface="+mn-lt"/>
            </a:rPr>
            <a:t> τον ΓΚΠΔ</a:t>
          </a:r>
        </a:p>
      </dsp:txBody>
      <dsp:txXfrm>
        <a:off x="67852" y="2911603"/>
        <a:ext cx="6441037" cy="12542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6E2A1B-EF07-4F83-B41C-68DCCE20C86E}">
      <dsp:nvSpPr>
        <dsp:cNvPr id="0" name=""/>
        <dsp:cNvSpPr/>
      </dsp:nvSpPr>
      <dsp:spPr>
        <a:xfrm>
          <a:off x="0" y="0"/>
          <a:ext cx="759212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5EB9F9-56CB-45EC-9E55-B6B52ACC56E3}">
      <dsp:nvSpPr>
        <dsp:cNvPr id="0" name=""/>
        <dsp:cNvSpPr/>
      </dsp:nvSpPr>
      <dsp:spPr>
        <a:xfrm>
          <a:off x="0" y="0"/>
          <a:ext cx="114671" cy="4142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" sz="6500" kern="1200" dirty="0"/>
        </a:p>
      </dsp:txBody>
      <dsp:txXfrm>
        <a:off x="0" y="0"/>
        <a:ext cx="114671" cy="4142264"/>
      </dsp:txXfrm>
    </dsp:sp>
    <dsp:sp modelId="{E5467DB5-1BAA-4244-B454-DA2A7673F436}">
      <dsp:nvSpPr>
        <dsp:cNvPr id="0" name=""/>
        <dsp:cNvSpPr/>
      </dsp:nvSpPr>
      <dsp:spPr>
        <a:xfrm>
          <a:off x="228553" y="72509"/>
          <a:ext cx="6562949" cy="947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" sz="1800" kern="1200" dirty="0"/>
            <a:t>Εάν κάτι δεν απαγορεύεται βάσει του </a:t>
          </a:r>
          <a:r>
            <a:rPr lang="el-GR" sz="1800" kern="1200" dirty="0"/>
            <a:t>Κανονισμού </a:t>
          </a:r>
          <a:r>
            <a:rPr lang="el" sz="1800" kern="1200" dirty="0"/>
            <a:t>ΤΝ, δεν επιτρέπεται αυτόματα δυνάμει του </a:t>
          </a:r>
          <a:r>
            <a:rPr lang="el-GR" sz="1800" kern="1200" dirty="0"/>
            <a:t>ΓΚΠΔ</a:t>
          </a:r>
          <a:r>
            <a:rPr lang="el" sz="1800" kern="1200" dirty="0"/>
            <a:t> και αντίστροφα</a:t>
          </a:r>
          <a:endParaRPr lang="en-US" sz="1800" kern="1200" dirty="0"/>
        </a:p>
      </dsp:txBody>
      <dsp:txXfrm>
        <a:off x="228553" y="72509"/>
        <a:ext cx="6562949" cy="947660"/>
      </dsp:txXfrm>
    </dsp:sp>
    <dsp:sp modelId="{375BFFD0-C389-409D-908E-BF1B7B0C14EA}">
      <dsp:nvSpPr>
        <dsp:cNvPr id="0" name=""/>
        <dsp:cNvSpPr/>
      </dsp:nvSpPr>
      <dsp:spPr>
        <a:xfrm>
          <a:off x="114671" y="1020170"/>
          <a:ext cx="607369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216693-714E-46B5-853D-97EB2C191FC9}">
      <dsp:nvSpPr>
        <dsp:cNvPr id="0" name=""/>
        <dsp:cNvSpPr/>
      </dsp:nvSpPr>
      <dsp:spPr>
        <a:xfrm>
          <a:off x="228553" y="1092679"/>
          <a:ext cx="6631010" cy="14501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" sz="1800" kern="1200" dirty="0"/>
            <a:t>Ακόμη και αν ένα σύστημα τεχνητής νοημοσύνης δεν απαγορεύεται ή δεν θεωρείται υψηλού κινδύνου δυνάμει του </a:t>
          </a:r>
          <a:r>
            <a:rPr lang="el-GR" sz="1800" kern="1200" dirty="0"/>
            <a:t>Κανονισμού </a:t>
          </a:r>
          <a:r>
            <a:rPr lang="el" sz="1800" kern="1200" dirty="0"/>
            <a:t>ΤΝ, εξακολουθεί να υπάρχει ανάγκη ελέγχου της συμμόρφωσης με τον </a:t>
          </a:r>
          <a:r>
            <a:rPr lang="el-GR" sz="1800" kern="1200" dirty="0"/>
            <a:t>ΓΚΠΔ</a:t>
          </a:r>
          <a:r>
            <a:rPr lang="el" sz="1800" kern="1200" dirty="0"/>
            <a:t> </a:t>
          </a:r>
        </a:p>
      </dsp:txBody>
      <dsp:txXfrm>
        <a:off x="228553" y="1092679"/>
        <a:ext cx="6631010" cy="1450196"/>
      </dsp:txXfrm>
    </dsp:sp>
    <dsp:sp modelId="{43CC99B4-A345-403E-95F5-143A10677330}">
      <dsp:nvSpPr>
        <dsp:cNvPr id="0" name=""/>
        <dsp:cNvSpPr/>
      </dsp:nvSpPr>
      <dsp:spPr>
        <a:xfrm>
          <a:off x="114671" y="2542876"/>
          <a:ext cx="607369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C78048-EC58-4CBC-9772-D421B3C83C26}">
      <dsp:nvSpPr>
        <dsp:cNvPr id="0" name=""/>
        <dsp:cNvSpPr/>
      </dsp:nvSpPr>
      <dsp:spPr>
        <a:xfrm>
          <a:off x="228553" y="2615386"/>
          <a:ext cx="6669927" cy="14501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" sz="1800" kern="1200" dirty="0"/>
            <a:t>Εάν κάποιο σύστημα τεχνητής νοημοσύνης περάσει επιτυχώς από την αξιολόγηση συμμόρφωσης δυνάμει του </a:t>
          </a:r>
          <a:r>
            <a:rPr lang="el-GR" sz="1800" kern="1200" dirty="0"/>
            <a:t>Κανονισμού</a:t>
          </a:r>
          <a:r>
            <a:rPr lang="el" sz="1800" kern="1200" dirty="0"/>
            <a:t> ΤΝ, αυτό δεν συνεπάγεται αυτόματα ότι συμμορφώνεται με τον ΓΚΠΔ</a:t>
          </a:r>
        </a:p>
      </dsp:txBody>
      <dsp:txXfrm>
        <a:off x="228553" y="2615386"/>
        <a:ext cx="6669927" cy="1450196"/>
      </dsp:txXfrm>
    </dsp:sp>
    <dsp:sp modelId="{49B2ABE1-FF78-481C-B0CE-5182C38E03B2}">
      <dsp:nvSpPr>
        <dsp:cNvPr id="0" name=""/>
        <dsp:cNvSpPr/>
      </dsp:nvSpPr>
      <dsp:spPr>
        <a:xfrm>
          <a:off x="114671" y="4065583"/>
          <a:ext cx="607369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781BA6-D692-4293-98F2-D22915ACA7B6}">
      <dsp:nvSpPr>
        <dsp:cNvPr id="0" name=""/>
        <dsp:cNvSpPr/>
      </dsp:nvSpPr>
      <dsp:spPr>
        <a:xfrm>
          <a:off x="0" y="2164"/>
          <a:ext cx="92121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F458DD-7C3E-4FFB-AED5-69D6E6B64334}">
      <dsp:nvSpPr>
        <dsp:cNvPr id="0" name=""/>
        <dsp:cNvSpPr/>
      </dsp:nvSpPr>
      <dsp:spPr>
        <a:xfrm>
          <a:off x="0" y="661398"/>
          <a:ext cx="2043384" cy="40068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" sz="2000" b="1" kern="1200" dirty="0">
              <a:solidFill>
                <a:srgbClr val="0070C0"/>
              </a:solidFill>
            </a:rPr>
            <a:t>Το ΕΣΠΔ διευκολύνει τη συνεκτικότητα στην προστασία των δεδομένων προσωπικού χαρακτήρα στον τομέα της τεχνητής νοημοσύνης </a:t>
          </a:r>
          <a:endParaRPr lang="en-US" sz="2400" b="1" kern="1200" dirty="0">
            <a:solidFill>
              <a:srgbClr val="0070C0"/>
            </a:solidFill>
          </a:endParaRPr>
        </a:p>
      </dsp:txBody>
      <dsp:txXfrm>
        <a:off x="0" y="661398"/>
        <a:ext cx="2043384" cy="4006878"/>
      </dsp:txXfrm>
    </dsp:sp>
    <dsp:sp modelId="{0A5C6D90-F0F2-4342-90D5-BA71752B6A07}">
      <dsp:nvSpPr>
        <dsp:cNvPr id="0" name=""/>
        <dsp:cNvSpPr/>
      </dsp:nvSpPr>
      <dsp:spPr>
        <a:xfrm>
          <a:off x="2177652" y="213574"/>
          <a:ext cx="7026707" cy="16881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" sz="2400" kern="1200" dirty="0">
              <a:solidFill>
                <a:schemeClr val="tx1"/>
              </a:solidFill>
            </a:rPr>
            <a:t>1. Αφενός, παρέχει προορατική καθοδήγηση σε διάφορα θέματα και υποστηρίζει </a:t>
          </a:r>
          <a:r>
            <a:rPr lang="el" sz="2400" b="1" kern="1200" dirty="0">
              <a:solidFill>
                <a:schemeClr val="tx1"/>
              </a:solidFill>
            </a:rPr>
            <a:t>τη συνεκτική ερμηνεία </a:t>
          </a:r>
          <a:r>
            <a:rPr lang="el" sz="2400" kern="1200" dirty="0">
              <a:solidFill>
                <a:schemeClr val="tx1"/>
              </a:solidFill>
            </a:rPr>
            <a:t>των διατάξεων του ΓΚΠΔ</a:t>
          </a:r>
        </a:p>
      </dsp:txBody>
      <dsp:txXfrm>
        <a:off x="2177652" y="213574"/>
        <a:ext cx="7026707" cy="1688188"/>
      </dsp:txXfrm>
    </dsp:sp>
    <dsp:sp modelId="{29B14561-7C3C-4FE2-B92B-40566AE51D8C}">
      <dsp:nvSpPr>
        <dsp:cNvPr id="0" name=""/>
        <dsp:cNvSpPr/>
      </dsp:nvSpPr>
      <dsp:spPr>
        <a:xfrm>
          <a:off x="2043384" y="1901763"/>
          <a:ext cx="71609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367BD9-0A1B-4C6B-8E3C-E2718005D0D0}">
      <dsp:nvSpPr>
        <dsp:cNvPr id="0" name=""/>
        <dsp:cNvSpPr/>
      </dsp:nvSpPr>
      <dsp:spPr>
        <a:xfrm>
          <a:off x="2177652" y="2113172"/>
          <a:ext cx="7026707" cy="23999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" sz="2400" kern="1200" dirty="0">
              <a:solidFill>
                <a:schemeClr val="tx1"/>
              </a:solidFill>
            </a:rPr>
            <a:t>2. Αφετέρου, </a:t>
          </a:r>
          <a:r>
            <a:rPr lang="el" sz="2400" b="1" kern="1200" dirty="0">
              <a:solidFill>
                <a:schemeClr val="tx1"/>
              </a:solidFill>
            </a:rPr>
            <a:t>υποστηρίζει την επιβολή </a:t>
          </a:r>
          <a:r>
            <a:rPr lang="el" sz="2400" kern="1200" dirty="0">
              <a:solidFill>
                <a:schemeClr val="tx1"/>
              </a:solidFill>
            </a:rPr>
            <a:t>από τις εθνικές ΑΠΔ και </a:t>
          </a:r>
          <a:r>
            <a:rPr lang="el" sz="2400" b="1" kern="1200" dirty="0">
              <a:solidFill>
                <a:schemeClr val="tx1"/>
              </a:solidFill>
            </a:rPr>
            <a:t>παρεμβαίνει σε περιπτώσεις διαφωνίας,</a:t>
          </a:r>
          <a:r>
            <a:rPr lang="el" sz="2400" kern="1200" dirty="0">
              <a:solidFill>
                <a:schemeClr val="tx1"/>
              </a:solidFill>
            </a:rPr>
            <a:t> ό</a:t>
          </a:r>
          <a:r>
            <a:rPr lang="el-GR" sz="2400" kern="1200" dirty="0">
              <a:solidFill>
                <a:schemeClr val="tx1"/>
              </a:solidFill>
            </a:rPr>
            <a:t>που</a:t>
          </a:r>
          <a:r>
            <a:rPr lang="el" sz="2400" kern="1200" dirty="0">
              <a:solidFill>
                <a:schemeClr val="tx1"/>
              </a:solidFill>
            </a:rPr>
            <a:t> το ΕΣΠΔ εκδίδει αποφάσεις σε συγκεκριμένες υποθέσεις, οι οποίες είναι δεσμευτικές για τις ΑΠΔ</a:t>
          </a:r>
        </a:p>
      </dsp:txBody>
      <dsp:txXfrm>
        <a:off x="2177652" y="2113172"/>
        <a:ext cx="7026707" cy="2399962"/>
      </dsp:txXfrm>
    </dsp:sp>
    <dsp:sp modelId="{43E16AB1-ECAF-47FB-8386-3A5F7801D2DE}">
      <dsp:nvSpPr>
        <dsp:cNvPr id="0" name=""/>
        <dsp:cNvSpPr/>
      </dsp:nvSpPr>
      <dsp:spPr>
        <a:xfrm>
          <a:off x="2043384" y="4513134"/>
          <a:ext cx="71609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69DA89-19DF-491D-A9E9-81200A6D62A5}">
      <dsp:nvSpPr>
        <dsp:cNvPr id="0" name=""/>
        <dsp:cNvSpPr/>
      </dsp:nvSpPr>
      <dsp:spPr>
        <a:xfrm>
          <a:off x="2622" y="218993"/>
          <a:ext cx="2556493" cy="7295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" sz="2000" b="1" kern="1200"/>
            <a:t>Επιβολή </a:t>
          </a:r>
        </a:p>
      </dsp:txBody>
      <dsp:txXfrm>
        <a:off x="2622" y="218993"/>
        <a:ext cx="2556493" cy="729517"/>
      </dsp:txXfrm>
    </dsp:sp>
    <dsp:sp modelId="{0244C698-CAFE-4B12-9DC0-EEA56C256BA8}">
      <dsp:nvSpPr>
        <dsp:cNvPr id="0" name=""/>
        <dsp:cNvSpPr/>
      </dsp:nvSpPr>
      <dsp:spPr>
        <a:xfrm>
          <a:off x="2622" y="948510"/>
          <a:ext cx="2556493" cy="33488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l" sz="2000" kern="1200" dirty="0"/>
            <a:t>	Οι ΑΠΔ διαδραματίζουν εξέχοντα ρόλο (είναι Αρχές Εποπτείας της Αγοράς (MSA) για ορισμένα συστήματα ΤΝ) και επιβάλλουν ήδη</a:t>
          </a:r>
          <a:r>
            <a:rPr lang="en-US" sz="2000" kern="1200" dirty="0"/>
            <a:t> </a:t>
          </a:r>
          <a:r>
            <a:rPr lang="el" sz="2000" kern="1200" dirty="0"/>
            <a:t>τις διατάξεις του ΓΚΠΔ στην ΤΝ	</a:t>
          </a:r>
          <a:endParaRPr lang="en-US" sz="2000" kern="1200" dirty="0"/>
        </a:p>
      </dsp:txBody>
      <dsp:txXfrm>
        <a:off x="2622" y="948510"/>
        <a:ext cx="2556493" cy="3348899"/>
      </dsp:txXfrm>
    </dsp:sp>
    <dsp:sp modelId="{84DD0C1B-5AD2-4DE1-95AA-3246445011DA}">
      <dsp:nvSpPr>
        <dsp:cNvPr id="0" name=""/>
        <dsp:cNvSpPr/>
      </dsp:nvSpPr>
      <dsp:spPr>
        <a:xfrm>
          <a:off x="2917024" y="218993"/>
          <a:ext cx="2556493" cy="7295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" sz="2000" b="1" kern="1200" dirty="0"/>
            <a:t>Συνεργασία μεταξύ των ΑΠΔ</a:t>
          </a:r>
        </a:p>
      </dsp:txBody>
      <dsp:txXfrm>
        <a:off x="2917024" y="218993"/>
        <a:ext cx="2556493" cy="729517"/>
      </dsp:txXfrm>
    </dsp:sp>
    <dsp:sp modelId="{296D4074-2E14-465D-AC12-2D3F84A62CC6}">
      <dsp:nvSpPr>
        <dsp:cNvPr id="0" name=""/>
        <dsp:cNvSpPr/>
      </dsp:nvSpPr>
      <dsp:spPr>
        <a:xfrm>
          <a:off x="2917024" y="948510"/>
          <a:ext cx="2556493" cy="33488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l" sz="2000" kern="1200" dirty="0"/>
            <a:t>	Υπάρχει ήδη ισχυρή συνεργασία μεταξύ των ΑΠΔ σε θέματα που σχετίζονται με την ΤΝ</a:t>
          </a:r>
          <a:endParaRPr lang="en-US" sz="2000" kern="1200" dirty="0"/>
        </a:p>
      </dsp:txBody>
      <dsp:txXfrm>
        <a:off x="2917024" y="948510"/>
        <a:ext cx="2556493" cy="3348899"/>
      </dsp:txXfrm>
    </dsp:sp>
    <dsp:sp modelId="{DA448590-09DE-495A-BBED-575296C01314}">
      <dsp:nvSpPr>
        <dsp:cNvPr id="0" name=""/>
        <dsp:cNvSpPr/>
      </dsp:nvSpPr>
      <dsp:spPr>
        <a:xfrm>
          <a:off x="5831427" y="218993"/>
          <a:ext cx="2556493" cy="7295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" sz="2000" b="1" kern="1200" dirty="0"/>
            <a:t>Συντονισμός με άλλες αρχές </a:t>
          </a:r>
        </a:p>
      </dsp:txBody>
      <dsp:txXfrm>
        <a:off x="5831427" y="218993"/>
        <a:ext cx="2556493" cy="729517"/>
      </dsp:txXfrm>
    </dsp:sp>
    <dsp:sp modelId="{96B56B03-A8A3-4AA0-8270-0EC8C33EFEE4}">
      <dsp:nvSpPr>
        <dsp:cNvPr id="0" name=""/>
        <dsp:cNvSpPr/>
      </dsp:nvSpPr>
      <dsp:spPr>
        <a:xfrm>
          <a:off x="5831427" y="948510"/>
          <a:ext cx="2556493" cy="33488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l" sz="2000" kern="1200" dirty="0"/>
            <a:t>	Όταν</a:t>
          </a:r>
          <a:r>
            <a:rPr lang="el" sz="2000" b="1" kern="1200" dirty="0"/>
            <a:t> </a:t>
          </a:r>
          <a:r>
            <a:rPr lang="el" sz="2000" kern="1200" dirty="0"/>
            <a:t>τα συστήματα ΤΝ βασίζονται στην επεξεργασία δεδομένων προσωπικού </a:t>
          </a:r>
          <a:r>
            <a:rPr lang="el" sz="2000" kern="1200" dirty="0">
              <a:solidFill>
                <a:schemeClr val="tx1"/>
              </a:solidFill>
            </a:rPr>
            <a:t>χαρακτήρα, υπάρχει ανάγκη συνεργασίας με άλλες αρμόδιες αρχές 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5831427" y="948510"/>
        <a:ext cx="2556493" cy="334889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8F7466-3597-47C5-A90A-7B00C50329EA}">
      <dsp:nvSpPr>
        <dsp:cNvPr id="0" name=""/>
        <dsp:cNvSpPr/>
      </dsp:nvSpPr>
      <dsp:spPr>
        <a:xfrm>
          <a:off x="0" y="343658"/>
          <a:ext cx="2666509" cy="23198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" sz="1800" kern="1200" dirty="0"/>
            <a:t>Καθοδήγηση σχετικά με την αλληλεπίδραση μεταξύ νομοθεσιών και σχετικά με τις επιπτώσεις των νέων τεχνολογιών στην προστασία των δεδομένων </a:t>
          </a:r>
          <a:endParaRPr lang="en-US" sz="1800" kern="1200" dirty="0"/>
        </a:p>
      </dsp:txBody>
      <dsp:txXfrm>
        <a:off x="0" y="343658"/>
        <a:ext cx="2666509" cy="2319894"/>
      </dsp:txXfrm>
    </dsp:sp>
    <dsp:sp modelId="{7D9413AC-3671-4BE6-B870-193B6015252B}">
      <dsp:nvSpPr>
        <dsp:cNvPr id="0" name=""/>
        <dsp:cNvSpPr/>
      </dsp:nvSpPr>
      <dsp:spPr>
        <a:xfrm>
          <a:off x="2933159" y="343658"/>
          <a:ext cx="2666509" cy="23198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" sz="1800" kern="1200" dirty="0"/>
            <a:t>Παρακολούθηση και αξιολόγηση νέων ψηφιακών τεχνολογιών για την προώθηση μιας </a:t>
          </a:r>
          <a:r>
            <a:rPr lang="el" sz="1800" kern="1200" dirty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ανθρωποκεντρικής</a:t>
          </a:r>
          <a:r>
            <a:rPr lang="el" sz="1800" kern="1200" dirty="0"/>
            <a:t> προσέγγισης </a:t>
          </a:r>
        </a:p>
      </dsp:txBody>
      <dsp:txXfrm>
        <a:off x="2933159" y="343658"/>
        <a:ext cx="2666509" cy="2319894"/>
      </dsp:txXfrm>
    </dsp:sp>
    <dsp:sp modelId="{BD5509C4-5E6E-403D-80DD-54CEEC532842}">
      <dsp:nvSpPr>
        <dsp:cNvPr id="0" name=""/>
        <dsp:cNvSpPr/>
      </dsp:nvSpPr>
      <dsp:spPr>
        <a:xfrm>
          <a:off x="5866319" y="355089"/>
          <a:ext cx="2666509" cy="22970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" sz="1800" kern="1200" dirty="0"/>
            <a:t>Συνεργασία με άλλες ρυθμιστικές αρχές</a:t>
          </a:r>
          <a:r>
            <a:rPr lang="en-US" sz="1800" kern="1200" dirty="0"/>
            <a:t> </a:t>
          </a:r>
          <a:r>
            <a:rPr lang="el-GR" sz="1800" kern="1200" dirty="0"/>
            <a:t>(</a:t>
          </a:r>
          <a:r>
            <a:rPr lang="el-GR" sz="1800" kern="1200" dirty="0" err="1"/>
            <a:t>π.χ</a:t>
          </a:r>
          <a:r>
            <a:rPr lang="el-GR" sz="1800" kern="1200" dirty="0"/>
            <a:t> προστασίας καταναλωτών</a:t>
          </a:r>
          <a:r>
            <a:rPr lang="en-US" sz="1800" kern="1200" dirty="0"/>
            <a:t>,</a:t>
          </a:r>
          <a:r>
            <a:rPr lang="el-GR" sz="1800" kern="1200" dirty="0"/>
            <a:t> ανταγωνισμού</a:t>
          </a:r>
          <a:r>
            <a:rPr lang="en-US" sz="1800" kern="1200" dirty="0"/>
            <a:t> </a:t>
          </a:r>
          <a:r>
            <a:rPr lang="el-GR" sz="1800" kern="1200" dirty="0"/>
            <a:t>και αρμόδιες αρχές σε άλλους Κανονισμούς)</a:t>
          </a:r>
          <a:r>
            <a:rPr lang="el" sz="1800" kern="1200" dirty="0"/>
            <a:t> για θέματα που έχουν αντίκτυπο στην προστασία των δεδομένων</a:t>
          </a:r>
        </a:p>
      </dsp:txBody>
      <dsp:txXfrm>
        <a:off x="5866319" y="355089"/>
        <a:ext cx="2666509" cy="229703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D38D0C-4CE4-4BA1-B1E4-C6A8C2E23C55}">
      <dsp:nvSpPr>
        <dsp:cNvPr id="0" name=""/>
        <dsp:cNvSpPr/>
      </dsp:nvSpPr>
      <dsp:spPr>
        <a:xfrm>
          <a:off x="0" y="693258"/>
          <a:ext cx="8951951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5B0F13-E55F-45A3-B4A5-8DECBB3EB859}">
      <dsp:nvSpPr>
        <dsp:cNvPr id="0" name=""/>
        <dsp:cNvSpPr/>
      </dsp:nvSpPr>
      <dsp:spPr>
        <a:xfrm>
          <a:off x="447597" y="54731"/>
          <a:ext cx="6266365" cy="8599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854" tIns="0" rIns="236854" bIns="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" sz="1600" kern="1200" dirty="0"/>
            <a:t>Κοινή γνώμη 5/2021 ΕΣΠΔ-ΕΕΠΔ σχετικά με την πρόταση </a:t>
          </a:r>
          <a:r>
            <a:rPr lang="el" sz="1600" b="0" kern="1200" dirty="0"/>
            <a:t>κανονισμού για τη θέσπιση εναρμονισμένων κανόνων για την τεχνητή νοημοσύνη (Κανονισμός για την τεχνητή νοημοσύνη) </a:t>
          </a:r>
        </a:p>
      </dsp:txBody>
      <dsp:txXfrm>
        <a:off x="489575" y="96709"/>
        <a:ext cx="6182409" cy="775970"/>
      </dsp:txXfrm>
    </dsp:sp>
    <dsp:sp modelId="{7D7E5C07-F3ED-4DE0-9A53-A4675A990F76}">
      <dsp:nvSpPr>
        <dsp:cNvPr id="0" name=""/>
        <dsp:cNvSpPr/>
      </dsp:nvSpPr>
      <dsp:spPr>
        <a:xfrm>
          <a:off x="0" y="1373658"/>
          <a:ext cx="8951951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C45BD2-4BCC-479F-96F6-08F6097D5156}">
      <dsp:nvSpPr>
        <dsp:cNvPr id="0" name=""/>
        <dsp:cNvSpPr/>
      </dsp:nvSpPr>
      <dsp:spPr>
        <a:xfrm>
          <a:off x="447597" y="1152258"/>
          <a:ext cx="6266365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854" tIns="0" rIns="236854" bIns="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" sz="1600" kern="1200" dirty="0"/>
            <a:t>Δήλωση 3/2024 σχετικά με τον ρόλο των αρχών προστασίας δεδομένων στο πλαίσιο του νόμου για την τεχνητή νοημοσύνη</a:t>
          </a:r>
        </a:p>
      </dsp:txBody>
      <dsp:txXfrm>
        <a:off x="469213" y="1173874"/>
        <a:ext cx="6223133" cy="399568"/>
      </dsp:txXfrm>
    </dsp:sp>
    <dsp:sp modelId="{EA649296-5B27-4465-B388-2EBC37450C36}">
      <dsp:nvSpPr>
        <dsp:cNvPr id="0" name=""/>
        <dsp:cNvSpPr/>
      </dsp:nvSpPr>
      <dsp:spPr>
        <a:xfrm>
          <a:off x="0" y="2591170"/>
          <a:ext cx="8951951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C9D1F1-5A93-4568-BDDE-C51843A76CA9}">
      <dsp:nvSpPr>
        <dsp:cNvPr id="0" name=""/>
        <dsp:cNvSpPr/>
      </dsp:nvSpPr>
      <dsp:spPr>
        <a:xfrm>
          <a:off x="447160" y="1872067"/>
          <a:ext cx="6260246" cy="9799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854" tIns="0" rIns="236854" bIns="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" sz="1600" kern="1200" dirty="0"/>
            <a:t>Δημιουργία ομάδας εργασίας ChatGPT για συντονισμό των ενεργειών επιβολής των ΑΠΔ (Έκθεση που δημοσιεύθηκε στις 24 Μαΐου). 2025: Μετονομασία σε Ομάδα Επιβολής για</a:t>
          </a:r>
          <a:r>
            <a:rPr lang="el-GR" sz="1600" kern="1200" dirty="0"/>
            <a:t> την</a:t>
          </a:r>
          <a:r>
            <a:rPr lang="el" sz="1600" kern="1200" dirty="0"/>
            <a:t> Παραγωγική Τεχνητή Νοημοσύνη (</a:t>
          </a:r>
          <a:r>
            <a:rPr lang="en-US" sz="1600" kern="1200" dirty="0"/>
            <a:t>Generative AI Enforcement</a:t>
          </a:r>
          <a:r>
            <a:rPr lang="el" sz="1600" kern="1200" dirty="0"/>
            <a:t>)</a:t>
          </a:r>
        </a:p>
      </dsp:txBody>
      <dsp:txXfrm>
        <a:off x="494995" y="1919902"/>
        <a:ext cx="6164576" cy="884241"/>
      </dsp:txXfrm>
    </dsp:sp>
    <dsp:sp modelId="{39765A05-D966-49F3-9BAF-2F1DE98BA08E}">
      <dsp:nvSpPr>
        <dsp:cNvPr id="0" name=""/>
        <dsp:cNvSpPr/>
      </dsp:nvSpPr>
      <dsp:spPr>
        <a:xfrm>
          <a:off x="0" y="3653777"/>
          <a:ext cx="8951951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2016E2-50F3-4559-9318-72721AAB416D}">
      <dsp:nvSpPr>
        <dsp:cNvPr id="0" name=""/>
        <dsp:cNvSpPr/>
      </dsp:nvSpPr>
      <dsp:spPr>
        <a:xfrm>
          <a:off x="447597" y="3109283"/>
          <a:ext cx="6266365" cy="8250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854" tIns="0" rIns="236854" bIns="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" sz="1600" b="0" kern="1200" dirty="0"/>
            <a:t>Γνώμη Άρθρου 64.2 ΓΚΠΔ </a:t>
          </a:r>
          <a:r>
            <a:rPr lang="en-US" sz="1600" b="0" kern="1200" dirty="0"/>
            <a:t>(</a:t>
          </a:r>
          <a:r>
            <a:rPr lang="en-CY" sz="1600" b="0" kern="1200" dirty="0"/>
            <a:t>28/2024</a:t>
          </a:r>
          <a:r>
            <a:rPr lang="en-US" sz="1600" b="0" kern="1200" dirty="0"/>
            <a:t>)</a:t>
          </a:r>
          <a:r>
            <a:rPr lang="en-CY" sz="1600" b="0" kern="1200" dirty="0"/>
            <a:t> </a:t>
          </a:r>
          <a:r>
            <a:rPr lang="el" sz="1600" b="0" kern="1200" dirty="0"/>
            <a:t>σχετικά με την επεξεργασία δεδομένων προσωπικού χαρακτήρα σε μοντέλα τεχνητής νοημοσύνης </a:t>
          </a:r>
          <a:r>
            <a:rPr lang="en-US" sz="1600" b="0" kern="1200" dirty="0"/>
            <a:t> </a:t>
          </a:r>
          <a:endParaRPr lang="el" sz="1600" b="0" kern="1200" dirty="0"/>
        </a:p>
      </dsp:txBody>
      <dsp:txXfrm>
        <a:off x="487871" y="3149557"/>
        <a:ext cx="6185817" cy="74445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F56175-C600-499B-8348-E77E86B49416}">
      <dsp:nvSpPr>
        <dsp:cNvPr id="0" name=""/>
        <dsp:cNvSpPr/>
      </dsp:nvSpPr>
      <dsp:spPr>
        <a:xfrm>
          <a:off x="0" y="464522"/>
          <a:ext cx="8494752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94AFC5-ADD5-4C5E-9F7E-AF9A0F8E97F1}">
      <dsp:nvSpPr>
        <dsp:cNvPr id="0" name=""/>
        <dsp:cNvSpPr/>
      </dsp:nvSpPr>
      <dsp:spPr>
        <a:xfrm>
          <a:off x="424737" y="21722"/>
          <a:ext cx="5946326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57" tIns="0" rIns="224757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" sz="1600" kern="1200" dirty="0"/>
            <a:t>Κατευθυντήριες γραμμές 4/2019 σχετικά με το άρθρο 25-  Προστασία δεδομένων ήδη από τον σχεδιασμό και εξ ορισμού</a:t>
          </a:r>
          <a:endParaRPr lang="en-US" sz="1600" kern="1200" dirty="0"/>
        </a:p>
      </dsp:txBody>
      <dsp:txXfrm>
        <a:off x="467968" y="64953"/>
        <a:ext cx="5859864" cy="799138"/>
      </dsp:txXfrm>
    </dsp:sp>
    <dsp:sp modelId="{627341E4-EE51-4289-AC82-6B6004EC9F27}">
      <dsp:nvSpPr>
        <dsp:cNvPr id="0" name=""/>
        <dsp:cNvSpPr/>
      </dsp:nvSpPr>
      <dsp:spPr>
        <a:xfrm>
          <a:off x="0" y="1825322"/>
          <a:ext cx="8494752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3C93D8-68B4-486C-8EDD-FA777A1DFFC1}">
      <dsp:nvSpPr>
        <dsp:cNvPr id="0" name=""/>
        <dsp:cNvSpPr/>
      </dsp:nvSpPr>
      <dsp:spPr>
        <a:xfrm>
          <a:off x="424737" y="1382522"/>
          <a:ext cx="5946326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57" tIns="0" rIns="224757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" sz="1600" kern="1200" dirty="0"/>
            <a:t>Κατευθυντήριες γραμμές σχετικά με την αυτοματοποιημένη ατομική λήψη αποφάσεων και την κατάρτιση προφίλ για τους σκοπούς του κανονισμού 2016/679</a:t>
          </a:r>
        </a:p>
      </dsp:txBody>
      <dsp:txXfrm>
        <a:off x="467968" y="1425753"/>
        <a:ext cx="5859864" cy="799138"/>
      </dsp:txXfrm>
    </dsp:sp>
    <dsp:sp modelId="{C26B1F1A-3801-454D-9B30-2FFD24A51E1A}">
      <dsp:nvSpPr>
        <dsp:cNvPr id="0" name=""/>
        <dsp:cNvSpPr/>
      </dsp:nvSpPr>
      <dsp:spPr>
        <a:xfrm>
          <a:off x="0" y="3186122"/>
          <a:ext cx="8494752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C7B97F-C3CE-4AD4-9271-9EACA83ADE1C}">
      <dsp:nvSpPr>
        <dsp:cNvPr id="0" name=""/>
        <dsp:cNvSpPr/>
      </dsp:nvSpPr>
      <dsp:spPr>
        <a:xfrm>
          <a:off x="424737" y="2743322"/>
          <a:ext cx="5946326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57" tIns="0" rIns="224757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" sz="1600" kern="1200" dirty="0"/>
            <a:t>Κατευθυντήριες γραμμές για τις εκτιμήσεις αντικτύπου σχετικά με την προστασία δεδομένων</a:t>
          </a:r>
        </a:p>
      </dsp:txBody>
      <dsp:txXfrm>
        <a:off x="467968" y="2786553"/>
        <a:ext cx="5859864" cy="79913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6E2A1B-EF07-4F83-B41C-68DCCE20C86E}">
      <dsp:nvSpPr>
        <dsp:cNvPr id="0" name=""/>
        <dsp:cNvSpPr/>
      </dsp:nvSpPr>
      <dsp:spPr>
        <a:xfrm>
          <a:off x="0" y="0"/>
          <a:ext cx="759212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5EB9F9-56CB-45EC-9E55-B6B52ACC56E3}">
      <dsp:nvSpPr>
        <dsp:cNvPr id="0" name=""/>
        <dsp:cNvSpPr/>
      </dsp:nvSpPr>
      <dsp:spPr>
        <a:xfrm>
          <a:off x="0" y="2320"/>
          <a:ext cx="114671" cy="47484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" sz="6500" kern="1200" dirty="0"/>
        </a:p>
      </dsp:txBody>
      <dsp:txXfrm>
        <a:off x="0" y="2320"/>
        <a:ext cx="114671" cy="4748449"/>
      </dsp:txXfrm>
    </dsp:sp>
    <dsp:sp modelId="{E5467DB5-1BAA-4244-B454-DA2A7673F436}">
      <dsp:nvSpPr>
        <dsp:cNvPr id="0" name=""/>
        <dsp:cNvSpPr/>
      </dsp:nvSpPr>
      <dsp:spPr>
        <a:xfrm>
          <a:off x="228553" y="238120"/>
          <a:ext cx="7282477" cy="42731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>
              <a:solidFill>
                <a:schemeClr val="accent1">
                  <a:lumMod val="75000"/>
                </a:schemeClr>
              </a:solidFill>
            </a:rPr>
            <a:t>6/11/2024</a:t>
          </a:r>
          <a:r>
            <a:rPr lang="el-GR" sz="1800" kern="1200" dirty="0"/>
            <a:t> Έχουν οριστεί οι </a:t>
          </a:r>
          <a:r>
            <a:rPr lang="el-GR" sz="1800" b="1" kern="1200" dirty="0"/>
            <a:t>αρχές προστασίας των θεμελιωδών δικαιωμάτων</a:t>
          </a:r>
          <a:r>
            <a:rPr lang="el-GR" sz="1800" kern="1200" dirty="0"/>
            <a:t> βάσει του Άρθρου 77 του Κανονισμού ΤΝ :</a:t>
          </a:r>
          <a:endParaRPr lang="en-CY" sz="1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el-GR" sz="1800" kern="1200" dirty="0"/>
            <a:t>- Επίτροπος Προστασίας Δεδομένων Προσωπικού Χαρακτήρα</a:t>
          </a:r>
          <a:endParaRPr lang="en-CY" sz="1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el-GR" sz="1800" kern="1200" dirty="0"/>
            <a:t>- Επίτροπος Διοικήσεως και Προστασίας Ανθρωπίνων Δικαιωμάτων</a:t>
          </a:r>
          <a:endParaRPr lang="en-CY" sz="1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el-GR" sz="1800" kern="1200" dirty="0"/>
            <a:t>- Γενικός Εισαγγελέας της Δημοκρατίας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>
              <a:solidFill>
                <a:schemeClr val="accent1">
                  <a:lumMod val="75000"/>
                </a:schemeClr>
              </a:solidFill>
            </a:rPr>
            <a:t>22/1/2025</a:t>
          </a:r>
          <a:r>
            <a:rPr lang="el-GR" sz="1800" kern="1200" dirty="0"/>
            <a:t> </a:t>
          </a:r>
          <a:r>
            <a:rPr lang="en-US" sz="1800" kern="1200" dirty="0"/>
            <a:t>T</a:t>
          </a:r>
          <a:r>
            <a:rPr lang="el-GR" sz="1800" kern="1200" dirty="0"/>
            <a:t>ο Υπουργικό Συμβούλιο Αποφάσισε: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/>
            <a:t>- Τη σύσταση Εθνικής Εξειδικευμένης Επιτροπής για την Τεχνητή Νοημοσύνη (AI </a:t>
          </a:r>
          <a:r>
            <a:rPr lang="el-GR" sz="1800" kern="1200" dirty="0" err="1"/>
            <a:t>Taskforce</a:t>
          </a:r>
          <a:r>
            <a:rPr lang="el-GR" sz="1800" kern="1200" dirty="0"/>
            <a:t>) και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/>
            <a:t>- Τη δημιουργία </a:t>
          </a:r>
          <a:r>
            <a:rPr lang="el-GR" sz="1800" b="1" kern="1200" dirty="0"/>
            <a:t>δομής διακυβέρνησης </a:t>
          </a:r>
          <a:r>
            <a:rPr lang="el-GR" sz="1800" kern="1200" dirty="0"/>
            <a:t>σε εθνικό επίπεδο, και συγκεκριμένα των εθνικών αρμοδίων αρχών για την εποπτεία και την επιβολή των προνοιών του Κανονισμού:</a:t>
          </a:r>
          <a:endParaRPr lang="en-US" sz="1800" kern="1200" dirty="0"/>
        </a:p>
      </dsp:txBody>
      <dsp:txXfrm>
        <a:off x="228553" y="238120"/>
        <a:ext cx="7282477" cy="4273110"/>
      </dsp:txXfrm>
    </dsp:sp>
    <dsp:sp modelId="{375BFFD0-C389-409D-908E-BF1B7B0C14EA}">
      <dsp:nvSpPr>
        <dsp:cNvPr id="0" name=""/>
        <dsp:cNvSpPr/>
      </dsp:nvSpPr>
      <dsp:spPr>
        <a:xfrm>
          <a:off x="114671" y="4511230"/>
          <a:ext cx="607369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3595" cy="497976"/>
          </a:xfrm>
          <a:prstGeom prst="rect">
            <a:avLst/>
          </a:prstGeom>
        </p:spPr>
        <p:txBody>
          <a:bodyPr vert="horz" lIns="92629" tIns="46314" rIns="92629" bIns="4631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7748" y="1"/>
            <a:ext cx="2943595" cy="497976"/>
          </a:xfrm>
          <a:prstGeom prst="rect">
            <a:avLst/>
          </a:prstGeom>
        </p:spPr>
        <p:txBody>
          <a:bodyPr vert="horz" lIns="92629" tIns="46314" rIns="92629" bIns="46314" rtlCol="0"/>
          <a:lstStyle>
            <a:lvl1pPr algn="r">
              <a:defRPr sz="1200"/>
            </a:lvl1pPr>
          </a:lstStyle>
          <a:p>
            <a:fld id="{4E47D0E1-75AD-493E-8FAA-31FED93860E7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9427076"/>
            <a:ext cx="2943595" cy="497976"/>
          </a:xfrm>
          <a:prstGeom prst="rect">
            <a:avLst/>
          </a:prstGeom>
        </p:spPr>
        <p:txBody>
          <a:bodyPr vert="horz" lIns="92629" tIns="46314" rIns="92629" bIns="4631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7748" y="9427076"/>
            <a:ext cx="2943595" cy="497976"/>
          </a:xfrm>
          <a:prstGeom prst="rect">
            <a:avLst/>
          </a:prstGeom>
        </p:spPr>
        <p:txBody>
          <a:bodyPr vert="horz" lIns="92629" tIns="46314" rIns="92629" bIns="46314" rtlCol="0" anchor="b"/>
          <a:lstStyle>
            <a:lvl1pPr algn="r">
              <a:defRPr sz="1200"/>
            </a:lvl1pPr>
          </a:lstStyle>
          <a:p>
            <a:fld id="{D17C4D0A-F788-4FD5-84C1-34025A0C55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7087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3595" cy="497976"/>
          </a:xfrm>
          <a:prstGeom prst="rect">
            <a:avLst/>
          </a:prstGeom>
        </p:spPr>
        <p:txBody>
          <a:bodyPr vert="horz" lIns="92629" tIns="46314" rIns="92629" bIns="4631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7748" y="1"/>
            <a:ext cx="2943595" cy="497976"/>
          </a:xfrm>
          <a:prstGeom prst="rect">
            <a:avLst/>
          </a:prstGeom>
        </p:spPr>
        <p:txBody>
          <a:bodyPr vert="horz" lIns="92629" tIns="46314" rIns="92629" bIns="46314" rtlCol="0"/>
          <a:lstStyle>
            <a:lvl1pPr algn="r">
              <a:defRPr sz="1200"/>
            </a:lvl1pPr>
          </a:lstStyle>
          <a:p>
            <a:fld id="{3ABDF1D5-702D-4C43-BF74-1C4053A9BDAE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1537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29" tIns="46314" rIns="92629" bIns="4631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292" y="4776431"/>
            <a:ext cx="5434330" cy="3907989"/>
          </a:xfrm>
          <a:prstGeom prst="rect">
            <a:avLst/>
          </a:prstGeom>
        </p:spPr>
        <p:txBody>
          <a:bodyPr vert="horz" lIns="92629" tIns="46314" rIns="92629" bIns="46314" rtlCol="0"/>
          <a:lstStyle/>
          <a:p>
            <a:pPr lvl="0"/>
            <a:r>
              <a:rPr lang="el"/>
              <a:t>Επεξεργασία στυλ κειμένου υποδείγματος</a:t>
            </a:r>
          </a:p>
          <a:p>
            <a:pPr lvl="1"/>
            <a:r>
              <a:rPr lang="el"/>
              <a:t>Δεύτερο επίπεδο</a:t>
            </a:r>
          </a:p>
          <a:p>
            <a:pPr lvl="2"/>
            <a:r>
              <a:rPr lang="el"/>
              <a:t>Τρίτο επίπεδο</a:t>
            </a:r>
          </a:p>
          <a:p>
            <a:pPr lvl="3"/>
            <a:r>
              <a:rPr lang="el"/>
              <a:t>Τέταρτο επίπεδο</a:t>
            </a:r>
          </a:p>
          <a:p>
            <a:pPr lvl="4"/>
            <a:r>
              <a:rPr lang="el"/>
              <a:t>Πέμπτο επίπεδο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9427076"/>
            <a:ext cx="2943595" cy="497976"/>
          </a:xfrm>
          <a:prstGeom prst="rect">
            <a:avLst/>
          </a:prstGeom>
        </p:spPr>
        <p:txBody>
          <a:bodyPr vert="horz" lIns="92629" tIns="46314" rIns="92629" bIns="4631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7748" y="9427076"/>
            <a:ext cx="2943595" cy="497976"/>
          </a:xfrm>
          <a:prstGeom prst="rect">
            <a:avLst/>
          </a:prstGeom>
        </p:spPr>
        <p:txBody>
          <a:bodyPr vert="horz" lIns="92629" tIns="46314" rIns="92629" bIns="46314" rtlCol="0" anchor="b"/>
          <a:lstStyle>
            <a:lvl1pPr algn="r">
              <a:defRPr sz="1200"/>
            </a:lvl1pPr>
          </a:lstStyle>
          <a:p>
            <a:fld id="{80F8DD66-A77B-4242-81A5-F0413D5EEC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9538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8DD66-A77B-4242-81A5-F0413D5EEC2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5458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F8DD66-A77B-4242-81A5-F0413D5EEC29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4389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8DD66-A77B-4242-81A5-F0413D5EEC29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0657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8DD66-A77B-4242-81A5-F0413D5EEC29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1814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8DD66-A77B-4242-81A5-F0413D5EEC29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7905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8DD66-A77B-4242-81A5-F0413D5EEC29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1117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8DD66-A77B-4242-81A5-F0413D5EEC29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6693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8DD66-A77B-4242-81A5-F0413D5EEC29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3450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8DD66-A77B-4242-81A5-F0413D5EEC29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0689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8DD66-A77B-4242-81A5-F0413D5EEC29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4521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8DD66-A77B-4242-81A5-F0413D5EEC29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894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8DD66-A77B-4242-81A5-F0413D5EEC2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1752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8DD66-A77B-4242-81A5-F0413D5EEC29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9336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8DD66-A77B-4242-81A5-F0413D5EEC29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494248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2887F8-1023-15E0-6EA1-70CCB9B207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B266C0B-6620-DDA1-D867-FA245843F7B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D7DD8D3-36A2-7477-126A-304A9919C7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2CA533-2160-DF90-5710-37E84AE621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8DD66-A77B-4242-81A5-F0413D5EEC29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547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F8DD66-A77B-4242-81A5-F0413D5EEC2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8391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500" indent="-174500">
              <a:buFontTx/>
              <a:buChar char="-"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8DD66-A77B-4242-81A5-F0413D5EEC2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9615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8DD66-A77B-4242-81A5-F0413D5EEC2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2093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8DD66-A77B-4242-81A5-F0413D5EEC2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531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8DD66-A77B-4242-81A5-F0413D5EEC29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2089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8DD66-A77B-4242-81A5-F0413D5EEC2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3751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8DD66-A77B-4242-81A5-F0413D5EEC2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717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"/>
              <a:t>Κάντε κλικ για να επεξεργαστείτε το στυλ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"/>
              <a:t>Κάντε κλικ για να επεξεργαστείτε το στυλ υποτίτλων του μοντέλου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7F76E-563D-426E-9A0B-41B9F98ABB0E}" type="datetime1">
              <a:rPr lang="nl-BE" smtClean="0"/>
              <a:t>19/03/2025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33872F-9C91-4914-A64C-0197CF05E23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95869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"/>
              <a:t>Κάντε κλικ για να επεξεργαστείτε το στυλ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"/>
              <a:t>Κάντε κλικ για να επεξεργαστείτε τα στυλ μοντέλου</a:t>
            </a:r>
          </a:p>
          <a:p>
            <a:pPr lvl="1"/>
            <a:r>
              <a:rPr lang="el"/>
              <a:t>Δεύτερο επίπεδο</a:t>
            </a:r>
          </a:p>
          <a:p>
            <a:pPr lvl="2"/>
            <a:r>
              <a:rPr lang="el"/>
              <a:t>Τρίτο επίπεδο</a:t>
            </a:r>
          </a:p>
          <a:p>
            <a:pPr lvl="3"/>
            <a:r>
              <a:rPr lang="el"/>
              <a:t>Τέταρτο επίπεδο</a:t>
            </a:r>
          </a:p>
          <a:p>
            <a:pPr lvl="4"/>
            <a:r>
              <a:rPr lang="el"/>
              <a:t>Πέμπτο επίπεδο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B4914-9DB2-4518-8D54-AA08217B25DD}" type="datetime1">
              <a:rPr lang="nl-BE" smtClean="0"/>
              <a:t>19/03/2025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33872F-9C91-4914-A64C-0197CF05E23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20509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"/>
              <a:t>Κάντε κλικ για να επεξεργαστείτε το στυλ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"/>
              <a:t>Κάντε κλικ για να επεξεργαστείτε τα στυλ μοντέλου</a:t>
            </a:r>
          </a:p>
          <a:p>
            <a:pPr lvl="1"/>
            <a:r>
              <a:rPr lang="el"/>
              <a:t>Δεύτερο επίπεδο</a:t>
            </a:r>
          </a:p>
          <a:p>
            <a:pPr lvl="2"/>
            <a:r>
              <a:rPr lang="el"/>
              <a:t>Τρίτο επίπεδο</a:t>
            </a:r>
          </a:p>
          <a:p>
            <a:pPr lvl="3"/>
            <a:r>
              <a:rPr lang="el"/>
              <a:t>Τέταρτο επίπεδο</a:t>
            </a:r>
          </a:p>
          <a:p>
            <a:pPr lvl="4"/>
            <a:r>
              <a:rPr lang="el"/>
              <a:t>Πέμπτο επίπεδο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C6BB5-BF2A-4CDE-B5B5-4344BF81BCAC}" type="datetime1">
              <a:rPr lang="nl-BE" smtClean="0"/>
              <a:t>19/03/2025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33872F-9C91-4914-A64C-0197CF05E23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94702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795612"/>
            <a:ext cx="10515600" cy="1096963"/>
          </a:xfrm>
        </p:spPr>
        <p:txBody>
          <a:bodyPr>
            <a:noAutofit/>
          </a:bodyPr>
          <a:lstStyle/>
          <a:p>
            <a:r>
              <a:rPr lang="el"/>
              <a:t>Κάντε κλικ για να επεξεργαστείτε το στυλ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904150"/>
            <a:ext cx="10515600" cy="4052888"/>
          </a:xfrm>
        </p:spPr>
        <p:txBody>
          <a:bodyPr>
            <a:noAutofit/>
          </a:bodyPr>
          <a:lstStyle>
            <a:lvl1pPr>
              <a:defRPr sz="3600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el" dirty="0"/>
              <a:t>Κάντε κλικ για να επεξεργαστείτε τα στυλ μοντέλου</a:t>
            </a:r>
          </a:p>
          <a:p>
            <a:pPr lvl="1"/>
            <a:r>
              <a:rPr lang="el" dirty="0"/>
              <a:t>Δεύτερο επίπεδο</a:t>
            </a:r>
          </a:p>
          <a:p>
            <a:pPr lvl="2"/>
            <a:r>
              <a:rPr lang="el" dirty="0"/>
              <a:t>Τρίτο επίπεδο</a:t>
            </a:r>
          </a:p>
          <a:p>
            <a:pPr lvl="3"/>
            <a:r>
              <a:rPr lang="el" dirty="0"/>
              <a:t>Τέταρτο επίπεδο</a:t>
            </a:r>
          </a:p>
          <a:p>
            <a:pPr lvl="4"/>
            <a:r>
              <a:rPr lang="el" dirty="0"/>
              <a:t>Πέμπτο επίπεδο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1DEB4-ACC9-45F7-ACD1-D9485EE2B012}" type="datetime1">
              <a:rPr lang="nl-BE" smtClean="0"/>
              <a:t>19/03/2025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9573768" y="6356350"/>
            <a:ext cx="1780032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0C33872F-9C91-4914-A64C-0197CF05E23C}" type="slidenum">
              <a:rPr lang="nl-BE" smtClean="0"/>
              <a:pPr/>
              <a:t>‹#›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497408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"/>
              <a:t>Κάντε κλικ για να επεξεργαστείτε το στυλ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"/>
              <a:t>Κάντε κλικ για να επεξεργαστείτε τα στυλ μοντέλου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CCDD3-FF70-4880-8DA7-3085D8CF616F}" type="datetime1">
              <a:rPr lang="nl-BE" smtClean="0"/>
              <a:t>19/03/2025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33872F-9C91-4914-A64C-0197CF05E23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30504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"/>
              <a:t>Κάντε κλικ για να επεξεργαστείτε το στυλ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"/>
              <a:t>Κάντε κλικ για να επεξεργαστείτε τα στυλ μοντέλου</a:t>
            </a:r>
          </a:p>
          <a:p>
            <a:pPr lvl="1"/>
            <a:r>
              <a:rPr lang="el"/>
              <a:t>Δεύτερο επίπεδο</a:t>
            </a:r>
          </a:p>
          <a:p>
            <a:pPr lvl="2"/>
            <a:r>
              <a:rPr lang="el"/>
              <a:t>Τρίτο επίπεδο</a:t>
            </a:r>
          </a:p>
          <a:p>
            <a:pPr lvl="3"/>
            <a:r>
              <a:rPr lang="el"/>
              <a:t>Τέταρτο επίπεδο</a:t>
            </a:r>
          </a:p>
          <a:p>
            <a:pPr lvl="4"/>
            <a:r>
              <a:rPr lang="el"/>
              <a:t>Πέμπτο επίπεδο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"/>
              <a:t>Κάντε κλικ για να επεξεργαστείτε τα στυλ μοντέλου</a:t>
            </a:r>
          </a:p>
          <a:p>
            <a:pPr lvl="1"/>
            <a:r>
              <a:rPr lang="el"/>
              <a:t>Δεύτερο επίπεδο</a:t>
            </a:r>
          </a:p>
          <a:p>
            <a:pPr lvl="2"/>
            <a:r>
              <a:rPr lang="el"/>
              <a:t>Τρίτο επίπεδο</a:t>
            </a:r>
          </a:p>
          <a:p>
            <a:pPr lvl="3"/>
            <a:r>
              <a:rPr lang="el"/>
              <a:t>Τέταρτο επίπεδο</a:t>
            </a:r>
          </a:p>
          <a:p>
            <a:pPr lvl="4"/>
            <a:r>
              <a:rPr lang="el"/>
              <a:t>Πέμπτο επίπεδο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027E-1A86-481F-A25B-BF3F8DE1BE9E}" type="datetime1">
              <a:rPr lang="nl-BE" smtClean="0"/>
              <a:t>19/03/2025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33872F-9C91-4914-A64C-0197CF05E23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5054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"/>
              <a:t>Κάντε κλικ για να επεξεργαστείτε το στυλ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"/>
              <a:t>Κάντε κλικ για να επεξεργαστείτε τα στυλ μοντέλου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" dirty="0"/>
              <a:t>Κάντε κλικ για να επεξεργαστείτε τα στυλ μοντέλου</a:t>
            </a:r>
          </a:p>
          <a:p>
            <a:pPr lvl="1"/>
            <a:r>
              <a:rPr lang="el" dirty="0"/>
              <a:t>Δεύτερο επίπεδο</a:t>
            </a:r>
          </a:p>
          <a:p>
            <a:pPr lvl="2"/>
            <a:r>
              <a:rPr lang="el" dirty="0"/>
              <a:t>Τρίτο επίπεδο</a:t>
            </a:r>
          </a:p>
          <a:p>
            <a:pPr lvl="3"/>
            <a:r>
              <a:rPr lang="el" dirty="0"/>
              <a:t>Τέταρτο επίπεδο</a:t>
            </a:r>
          </a:p>
          <a:p>
            <a:pPr lvl="4"/>
            <a:r>
              <a:rPr lang="el" dirty="0"/>
              <a:t>Πέμπτο επίπεδο</a:t>
            </a:r>
            <a:endParaRPr lang="nl-BE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"/>
              <a:t>Κάντε κλικ για να επεξεργαστείτε τα στυλ μοντέλου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"/>
              <a:t>Κάντε κλικ για να επεξεργαστείτε τα στυλ μοντέλου</a:t>
            </a:r>
          </a:p>
          <a:p>
            <a:pPr lvl="1"/>
            <a:r>
              <a:rPr lang="el"/>
              <a:t>Δεύτερο επίπεδο</a:t>
            </a:r>
          </a:p>
          <a:p>
            <a:pPr lvl="2"/>
            <a:r>
              <a:rPr lang="el"/>
              <a:t>Τρίτο επίπεδο</a:t>
            </a:r>
          </a:p>
          <a:p>
            <a:pPr lvl="3"/>
            <a:r>
              <a:rPr lang="el"/>
              <a:t>Τέταρτο επίπεδο</a:t>
            </a:r>
          </a:p>
          <a:p>
            <a:pPr lvl="4"/>
            <a:r>
              <a:rPr lang="el"/>
              <a:t>Πέμπτο επίπεδο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7998-D6CA-4D90-9062-AD7BAD1A3D02}" type="datetime1">
              <a:rPr lang="nl-BE" smtClean="0"/>
              <a:t>19/03/2025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33872F-9C91-4914-A64C-0197CF05E23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5077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"/>
              <a:t>Κάντε κλικ για να επεξεργαστείτε το στυλ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F63DF-08DB-4C3F-9E72-C719CD40C3F9}" type="datetime1">
              <a:rPr lang="nl-BE" smtClean="0"/>
              <a:t>19/03/2025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33872F-9C91-4914-A64C-0197CF05E23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4832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A4838-D226-41EE-A2C0-C88F6E061D87}" type="datetime1">
              <a:rPr lang="nl-BE" smtClean="0"/>
              <a:t>19/03/2025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33872F-9C91-4914-A64C-0197CF05E23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65909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"/>
              <a:t>Κάντε κλικ για να επεξεργαστείτε το στυλ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"/>
              <a:t>Κάντε κλικ για να επεξεργαστείτε τα στυλ μοντέλου</a:t>
            </a:r>
          </a:p>
          <a:p>
            <a:pPr lvl="1"/>
            <a:r>
              <a:rPr lang="el"/>
              <a:t>Δεύτερο επίπεδο</a:t>
            </a:r>
          </a:p>
          <a:p>
            <a:pPr lvl="2"/>
            <a:r>
              <a:rPr lang="el"/>
              <a:t>Τρίτο επίπεδο</a:t>
            </a:r>
          </a:p>
          <a:p>
            <a:pPr lvl="3"/>
            <a:r>
              <a:rPr lang="el"/>
              <a:t>Τέταρτο επίπεδο</a:t>
            </a:r>
          </a:p>
          <a:p>
            <a:pPr lvl="4"/>
            <a:r>
              <a:rPr lang="el"/>
              <a:t>Πέμπτο επίπεδο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"/>
              <a:t>Κάντε κλικ για να επεξεργαστείτε τα στυλ μοντέλου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EE6FC-1FDB-4FCE-8313-AE8705EA0DB2}" type="datetime1">
              <a:rPr lang="nl-BE" smtClean="0"/>
              <a:t>19/03/2025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33872F-9C91-4914-A64C-0197CF05E23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78015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"/>
              <a:t>Κάντε κλικ για να επεξεργαστείτε το στυλ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"/>
              <a:t>Κάντε κλικ για να επεξεργαστείτε τα στυλ μοντέλου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435EF-6EE0-46CB-9EB2-528AE2E86D05}" type="datetime1">
              <a:rPr lang="nl-BE" smtClean="0"/>
              <a:t>19/03/2025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33872F-9C91-4914-A64C-0197CF05E23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0227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795612"/>
            <a:ext cx="10515600" cy="10969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"/>
              <a:t>Κάντε κλικ για να επεξεργαστείτε το στυλ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904150"/>
            <a:ext cx="10515600" cy="40528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l"/>
              <a:t>Κάντε κλικ για να επεξεργαστείτε τα στυλ μοντέλου</a:t>
            </a:r>
          </a:p>
          <a:p>
            <a:pPr lvl="1"/>
            <a:r>
              <a:rPr lang="el"/>
              <a:t>Δεύτερο επίπεδο</a:t>
            </a:r>
          </a:p>
          <a:p>
            <a:pPr lvl="2"/>
            <a:r>
              <a:rPr lang="el"/>
              <a:t>Τρίτο επίπεδο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E5183-83E9-4DA1-9533-CF4955348EB2}" type="datetime1">
              <a:rPr lang="nl-BE" smtClean="0"/>
              <a:t>19/03/2025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14356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8C8C8C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266700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3CA8D3"/>
          </a:solidFill>
          <a:latin typeface="+mn-lt"/>
          <a:ea typeface="+mn-ea"/>
          <a:cs typeface="+mn-cs"/>
        </a:defRPr>
      </a:lvl2pPr>
      <a:lvl3pPr marL="89535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3CA8D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00402" y="1093826"/>
            <a:ext cx="7200900" cy="2474043"/>
          </a:xfrm>
        </p:spPr>
        <p:txBody>
          <a:bodyPr/>
          <a:lstStyle/>
          <a:p>
            <a:r>
              <a:rPr lang="el" sz="4400" dirty="0">
                <a:solidFill>
                  <a:schemeClr val="accent1">
                    <a:lumMod val="75000"/>
                  </a:schemeClr>
                </a:solidFill>
              </a:rPr>
              <a:t>Προστασία δεδομένων και </a:t>
            </a:r>
            <a:r>
              <a:rPr lang="el-GR" sz="4400" dirty="0">
                <a:solidFill>
                  <a:schemeClr val="accent1">
                    <a:lumMod val="75000"/>
                  </a:schemeClr>
                </a:solidFill>
              </a:rPr>
              <a:t>Κανονισμός για την </a:t>
            </a:r>
            <a:r>
              <a:rPr lang="en-US" sz="4400" dirty="0">
                <a:solidFill>
                  <a:schemeClr val="accent1">
                    <a:lumMod val="75000"/>
                  </a:schemeClr>
                </a:solidFill>
              </a:rPr>
              <a:t>T</a:t>
            </a:r>
            <a:r>
              <a:rPr lang="el" sz="4400" dirty="0">
                <a:solidFill>
                  <a:schemeClr val="accent1">
                    <a:lumMod val="75000"/>
                  </a:schemeClr>
                </a:solidFill>
              </a:rPr>
              <a:t>εχνητή </a:t>
            </a:r>
            <a:r>
              <a:rPr lang="en-US" sz="4400" dirty="0">
                <a:solidFill>
                  <a:schemeClr val="accent1">
                    <a:lumMod val="75000"/>
                  </a:schemeClr>
                </a:solidFill>
              </a:rPr>
              <a:t>N</a:t>
            </a:r>
            <a:r>
              <a:rPr lang="el" sz="4400" dirty="0">
                <a:solidFill>
                  <a:schemeClr val="accent1">
                    <a:lumMod val="75000"/>
                  </a:schemeClr>
                </a:solidFill>
              </a:rPr>
              <a:t>οημοσύνη </a:t>
            </a:r>
            <a:r>
              <a:rPr lang="en-US" sz="4400" dirty="0">
                <a:solidFill>
                  <a:schemeClr val="accent1">
                    <a:lumMod val="75000"/>
                  </a:schemeClr>
                </a:solidFill>
              </a:rPr>
              <a:t>(AI Act)</a:t>
            </a:r>
            <a:endParaRPr lang="nl-BE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62493" y="4138762"/>
            <a:ext cx="9519684" cy="280429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l" sz="1800" dirty="0">
                <a:solidFill>
                  <a:schemeClr val="accent5">
                    <a:lumMod val="50000"/>
                  </a:schemeClr>
                </a:solidFill>
              </a:rPr>
              <a:t>Ειρήνη Λοϊζίδου Νικολαΐδου</a:t>
            </a:r>
            <a:endParaRPr lang="en-GB" sz="18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l-GR" sz="1800" dirty="0">
                <a:solidFill>
                  <a:srgbClr val="1F497D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Επίτροπος Προστασίας Δεδομένων Προσωπικού Χαρακτήρα</a:t>
            </a:r>
            <a:endParaRPr lang="en-CY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l-GR" sz="1800" dirty="0">
                <a:solidFill>
                  <a:srgbClr val="1F497D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Αντιπρόεδρος Ευρωπαϊκού Συμβουλίου Προστασίας Δεδομένων (ΕΣΠΔ)</a:t>
            </a:r>
            <a:endParaRPr lang="en-CY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l" sz="1800" dirty="0">
                <a:solidFill>
                  <a:schemeClr val="accent5">
                    <a:lumMod val="50000"/>
                  </a:schemeClr>
                </a:solidFill>
              </a:rPr>
              <a:t>20 Μαρτίου 2025</a:t>
            </a:r>
          </a:p>
        </p:txBody>
      </p:sp>
    </p:spTree>
    <p:extLst>
      <p:ext uri="{BB962C8B-B14F-4D97-AF65-F5344CB8AC3E}">
        <p14:creationId xmlns:p14="http://schemas.microsoft.com/office/powerpoint/2010/main" val="392312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">
                <a:solidFill>
                  <a:schemeClr val="accent1">
                    <a:lumMod val="75000"/>
                  </a:schemeClr>
                </a:solidFill>
              </a:rPr>
              <a:t>Ο ρόλος του ΕΣΠΔ και των ΑΠΔ σε σχέση με την τεχνητή νοημοσύνη</a:t>
            </a:r>
          </a:p>
        </p:txBody>
      </p:sp>
    </p:spTree>
    <p:extLst>
      <p:ext uri="{BB962C8B-B14F-4D97-AF65-F5344CB8AC3E}">
        <p14:creationId xmlns:p14="http://schemas.microsoft.com/office/powerpoint/2010/main" val="3276768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">
                <a:solidFill>
                  <a:srgbClr val="0070C0"/>
                </a:solidFill>
              </a:rPr>
              <a:t>Ο ρόλος του ΕΣΠΔ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536041384"/>
              </p:ext>
            </p:extLst>
          </p:nvPr>
        </p:nvGraphicFramePr>
        <p:xfrm>
          <a:off x="838200" y="2131291"/>
          <a:ext cx="9212109" cy="47267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7837FF-68A9-133F-6AEC-B847C924C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C33872F-9C91-4914-A64C-0197CF05E23C}" type="slidenum">
              <a:rPr lang="nl-BE" smtClean="0">
                <a:solidFill>
                  <a:schemeClr val="bg1"/>
                </a:solidFill>
              </a:rPr>
              <a:pPr algn="r"/>
              <a:t>11</a:t>
            </a:fld>
            <a:endParaRPr lang="nl-B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875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">
                <a:solidFill>
                  <a:schemeClr val="accent1">
                    <a:lumMod val="75000"/>
                  </a:schemeClr>
                </a:solidFill>
              </a:rPr>
              <a:t>Ο ρόλος των ΑΠΔ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756268085"/>
              </p:ext>
            </p:extLst>
          </p:nvPr>
        </p:nvGraphicFramePr>
        <p:xfrm>
          <a:off x="1040400" y="1781062"/>
          <a:ext cx="8390543" cy="4516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616A408-CA2F-8A99-2AE6-63F4A6FAC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3872F-9C91-4914-A64C-0197CF05E23C}" type="slidenum">
              <a:rPr lang="nl-BE" smtClean="0"/>
              <a:t>12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525359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" dirty="0">
                <a:solidFill>
                  <a:schemeClr val="accent1">
                    <a:lumMod val="75000"/>
                  </a:schemeClr>
                </a:solidFill>
              </a:rPr>
              <a:t>Το έργο του ΕΣΠΔ</a:t>
            </a:r>
          </a:p>
        </p:txBody>
      </p:sp>
    </p:spTree>
    <p:extLst>
      <p:ext uri="{BB962C8B-B14F-4D97-AF65-F5344CB8AC3E}">
        <p14:creationId xmlns:p14="http://schemas.microsoft.com/office/powerpoint/2010/main" val="27343053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5612"/>
            <a:ext cx="8735568" cy="1096963"/>
          </a:xfrm>
        </p:spPr>
        <p:txBody>
          <a:bodyPr/>
          <a:lstStyle/>
          <a:p>
            <a:r>
              <a:rPr lang="el" dirty="0">
                <a:solidFill>
                  <a:schemeClr val="accent1">
                    <a:lumMod val="75000"/>
                  </a:schemeClr>
                </a:solidFill>
              </a:rPr>
              <a:t>Προτεραιότητες του ΕΣΠΔ σχετικά με την τεχνητή νοημοσύνη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68879"/>
            <a:ext cx="10515600" cy="2989237"/>
          </a:xfrm>
        </p:spPr>
        <p:txBody>
          <a:bodyPr/>
          <a:lstStyle/>
          <a:p>
            <a:r>
              <a:rPr lang="el" sz="3200" b="1" dirty="0"/>
              <a:t>Στρατηγική του ΕΣΠΔ 2024-2027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152849936"/>
              </p:ext>
            </p:extLst>
          </p:nvPr>
        </p:nvGraphicFramePr>
        <p:xfrm>
          <a:off x="856268" y="2914286"/>
          <a:ext cx="8532829" cy="34281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17CDAF-DEAF-DFF1-AF60-DBC38C373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3872F-9C91-4914-A64C-0197CF05E23C}" type="slidenum">
              <a:rPr lang="nl-BE" smtClean="0"/>
              <a:t>14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84619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">
                <a:solidFill>
                  <a:schemeClr val="accent1">
                    <a:lumMod val="75000"/>
                  </a:schemeClr>
                </a:solidFill>
              </a:rPr>
              <a:t>Σχετικές εργασίες του ΕΣΠΔ στον τομέα της τεχνητής νοημοσύνης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endParaRPr lang="en-GB"/>
          </a:p>
          <a:p>
            <a:endParaRPr lang="en-GB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700289860"/>
              </p:ext>
            </p:extLst>
          </p:nvPr>
        </p:nvGraphicFramePr>
        <p:xfrm>
          <a:off x="838200" y="2219092"/>
          <a:ext cx="8951951" cy="4086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F5CBCD-BBDE-BF21-9B45-2EF6A3F69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3872F-9C91-4914-A64C-0197CF05E23C}" type="slidenum">
              <a:rPr lang="nl-BE" smtClean="0"/>
              <a:t>15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635784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" dirty="0">
                <a:solidFill>
                  <a:schemeClr val="accent1">
                    <a:lumMod val="75000"/>
                  </a:schemeClr>
                </a:solidFill>
              </a:rPr>
              <a:t>Άλλες σχετικές εργασίες του ΕΣΠΔ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31566164"/>
              </p:ext>
            </p:extLst>
          </p:nvPr>
        </p:nvGraphicFramePr>
        <p:xfrm>
          <a:off x="838200" y="2029522"/>
          <a:ext cx="8494752" cy="3963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EE6399B-D409-CB19-5B94-DC6961418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3872F-9C91-4914-A64C-0197CF05E23C}" type="slidenum">
              <a:rPr lang="nl-BE" smtClean="0"/>
              <a:t>16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666948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Επόμενη μέρα</a:t>
            </a:r>
            <a:endParaRPr lang="el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0071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8275DA7-1A84-CF52-5EBF-345DCCD05453}"/>
              </a:ext>
            </a:extLst>
          </p:cNvPr>
          <p:cNvSpPr txBox="1"/>
          <p:nvPr/>
        </p:nvSpPr>
        <p:spPr>
          <a:xfrm>
            <a:off x="1643270" y="2133599"/>
            <a:ext cx="849464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l" sz="2800" dirty="0"/>
              <a:t>Κατευθυντήριες γραμμές σχετικά με την αλληλεπίδραση του Κανονισμού ΤΝ με το ΓΚΠΔ</a:t>
            </a:r>
            <a:endParaRPr lang="en-US" sz="2800" dirty="0"/>
          </a:p>
          <a:p>
            <a:pPr marL="342900" indent="-342900">
              <a:buAutoNum type="arabicPeriod"/>
            </a:pPr>
            <a:endParaRPr lang="en-US" sz="2800" b="1" dirty="0"/>
          </a:p>
          <a:p>
            <a:pPr marL="342900" indent="-342900">
              <a:buAutoNum type="arabicPeriod"/>
            </a:pPr>
            <a:endParaRPr lang="en-US" sz="2800" b="1" dirty="0"/>
          </a:p>
          <a:p>
            <a:pPr marL="342900" indent="-342900">
              <a:buFontTx/>
              <a:buAutoNum type="arabicPeriod"/>
            </a:pPr>
            <a:r>
              <a:rPr lang="el" sz="2800" dirty="0"/>
              <a:t>Κατευθυντήριες γραμμές για την</a:t>
            </a:r>
            <a:r>
              <a:rPr lang="el" sz="2800" b="1" dirty="0"/>
              <a:t> </a:t>
            </a:r>
            <a:r>
              <a:rPr lang="el-GR" sz="2800" b="0" i="0" dirty="0"/>
              <a:t>λήψη και την επεξεργασία περιεχομένου από το διαδίκτυο </a:t>
            </a:r>
            <a:r>
              <a:rPr lang="en-US" sz="2800" dirty="0"/>
              <a:t>(Web Scraping)</a:t>
            </a:r>
            <a:endParaRPr lang="el" sz="2800" dirty="0"/>
          </a:p>
          <a:p>
            <a:pPr marL="342900" indent="-342900">
              <a:buAutoNum type="arabicPeriod"/>
            </a:pPr>
            <a:endParaRPr lang="el-GR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7D749DE-8584-124B-5781-2FA910C5E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C33872F-9C91-4914-A64C-0197CF05E23C}" type="slidenum">
              <a:rPr lang="nl-BE" smtClean="0">
                <a:solidFill>
                  <a:schemeClr val="bg1"/>
                </a:solidFill>
              </a:rPr>
              <a:pPr algn="r"/>
              <a:t>18</a:t>
            </a:fld>
            <a:endParaRPr lang="nl-B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989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487" y="824123"/>
            <a:ext cx="10882460" cy="1096963"/>
          </a:xfrm>
        </p:spPr>
        <p:txBody>
          <a:bodyPr/>
          <a:lstStyle/>
          <a:p>
            <a:r>
              <a:rPr lang="el-GR" sz="3200" dirty="0">
                <a:solidFill>
                  <a:schemeClr val="accent1">
                    <a:lumMod val="75000"/>
                  </a:schemeClr>
                </a:solidFill>
              </a:rPr>
              <a:t>Μέχρι στιγμής εφαρμογή</a:t>
            </a:r>
            <a:r>
              <a:rPr lang="el" sz="3200" dirty="0">
                <a:solidFill>
                  <a:schemeClr val="accent1">
                    <a:lumMod val="75000"/>
                  </a:schemeClr>
                </a:solidFill>
              </a:rPr>
              <a:t> του </a:t>
            </a:r>
            <a:r>
              <a:rPr lang="el-GR" sz="3200" dirty="0">
                <a:solidFill>
                  <a:schemeClr val="accent1">
                    <a:lumMod val="75000"/>
                  </a:schemeClr>
                </a:solidFill>
              </a:rPr>
              <a:t>Κανονισμού</a:t>
            </a:r>
            <a:r>
              <a:rPr lang="el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3200" dirty="0">
                <a:solidFill>
                  <a:schemeClr val="accent1">
                    <a:lumMod val="75000"/>
                  </a:schemeClr>
                </a:solidFill>
              </a:rPr>
              <a:t>ΤΝ</a:t>
            </a:r>
            <a:r>
              <a:rPr lang="el" sz="3200" dirty="0">
                <a:solidFill>
                  <a:schemeClr val="accent1">
                    <a:lumMod val="75000"/>
                  </a:schemeClr>
                </a:solidFill>
              </a:rPr>
              <a:t> στην Κύπρο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31819587"/>
              </p:ext>
            </p:extLst>
          </p:nvPr>
        </p:nvGraphicFramePr>
        <p:xfrm>
          <a:off x="946262" y="1921085"/>
          <a:ext cx="7592122" cy="47530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64A862F-941E-8BF3-1D2C-D9F076F2C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3872F-9C91-4914-A64C-0197CF05E23C}" type="slidenum">
              <a:rPr lang="nl-BE" smtClean="0"/>
              <a:t>19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37719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1F04F7B-263B-4E5C-8611-6CE372158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978" y="1029843"/>
            <a:ext cx="10515600" cy="1096963"/>
          </a:xfrm>
        </p:spPr>
        <p:txBody>
          <a:bodyPr/>
          <a:lstStyle/>
          <a:p>
            <a:r>
              <a:rPr lang="el" sz="3600" dirty="0">
                <a:solidFill>
                  <a:schemeClr val="tx1"/>
                </a:solidFill>
                <a:latin typeface="Trebuchet MS" panose="020B0603020202020204" pitchFamily="34" charset="0"/>
              </a:rPr>
              <a:t>Περιεχόμενα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2E8676D6-A069-43E6-A633-8690E702FC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81764825"/>
              </p:ext>
            </p:extLst>
          </p:nvPr>
        </p:nvGraphicFramePr>
        <p:xfrm>
          <a:off x="1099695" y="2306932"/>
          <a:ext cx="8534499" cy="42584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83B0ADC-779D-732B-A21B-2D10D02E3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3872F-9C91-4914-A64C-0197CF05E23C}" type="slidenum">
              <a:rPr lang="nl-BE" smtClean="0"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784072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487" y="824123"/>
            <a:ext cx="10882460" cy="1096963"/>
          </a:xfrm>
        </p:spPr>
        <p:txBody>
          <a:bodyPr/>
          <a:lstStyle/>
          <a:p>
            <a:r>
              <a:rPr lang="el-GR" sz="3200" dirty="0">
                <a:solidFill>
                  <a:schemeClr val="accent1">
                    <a:lumMod val="75000"/>
                  </a:schemeClr>
                </a:solidFill>
              </a:rPr>
              <a:t>Δομή διακυβέρνησης </a:t>
            </a:r>
            <a:r>
              <a:rPr lang="el" sz="3200" dirty="0">
                <a:solidFill>
                  <a:schemeClr val="accent1">
                    <a:lumMod val="75000"/>
                  </a:schemeClr>
                </a:solidFill>
              </a:rPr>
              <a:t>στην Κύπρο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38601510"/>
              </p:ext>
            </p:extLst>
          </p:nvPr>
        </p:nvGraphicFramePr>
        <p:xfrm>
          <a:off x="946261" y="1921086"/>
          <a:ext cx="8263999" cy="3817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7AD4359-CB81-2198-1CA4-287252D98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3872F-9C91-4914-A64C-0197CF05E23C}" type="slidenum">
              <a:rPr lang="nl-BE" smtClean="0"/>
              <a:t>20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701200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12308" y="2880518"/>
            <a:ext cx="7967383" cy="1096963"/>
          </a:xfrm>
        </p:spPr>
        <p:txBody>
          <a:bodyPr/>
          <a:lstStyle/>
          <a:p>
            <a:r>
              <a:rPr lang="el" sz="4400" dirty="0">
                <a:solidFill>
                  <a:srgbClr val="0070C0"/>
                </a:solidFill>
              </a:rPr>
              <a:t>Ευχαριστώ</a:t>
            </a:r>
            <a:r>
              <a:rPr lang="en-US" sz="4400" dirty="0">
                <a:solidFill>
                  <a:srgbClr val="0070C0"/>
                </a:solidFill>
              </a:rPr>
              <a:t> </a:t>
            </a:r>
            <a:r>
              <a:rPr lang="el-GR" sz="4400" dirty="0">
                <a:solidFill>
                  <a:srgbClr val="0070C0"/>
                </a:solidFill>
              </a:rPr>
              <a:t>για την προσοχή σας</a:t>
            </a:r>
            <a:r>
              <a:rPr lang="el" sz="4400" dirty="0">
                <a:solidFill>
                  <a:srgbClr val="0070C0"/>
                </a:solidFill>
              </a:rPr>
              <a:t>!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E87A560-3673-1D62-2B03-2A2DE8527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3872F-9C91-4914-A64C-0197CF05E23C}" type="slidenum">
              <a:rPr lang="nl-BE" smtClean="0"/>
              <a:t>21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470965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2EE493-0FC6-BF8D-7C23-CB81B001EE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893225A-ACBB-2E26-A2C0-3A8F3D195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" dirty="0"/>
              <a:t>Γραφείο ΕΠΔΠΧ</a:t>
            </a:r>
            <a:r>
              <a:rPr lang="en-US" dirty="0"/>
              <a:t>:</a:t>
            </a:r>
            <a:r>
              <a:rPr lang="el" dirty="0"/>
              <a:t> </a:t>
            </a:r>
            <a:r>
              <a:rPr lang="en-US" dirty="0">
                <a:solidFill>
                  <a:srgbClr val="3CA8D3"/>
                </a:solidFill>
              </a:rPr>
              <a:t>https://www.dataprotection.gov.cy</a:t>
            </a:r>
            <a:r>
              <a:rPr lang="el" dirty="0">
                <a:solidFill>
                  <a:srgbClr val="3CA8D3"/>
                </a:solidFill>
              </a:rPr>
              <a:t> </a:t>
            </a:r>
            <a:endParaRPr lang="en-US" dirty="0">
              <a:solidFill>
                <a:srgbClr val="3CA8D3"/>
              </a:solidFill>
            </a:endParaRPr>
          </a:p>
          <a:p>
            <a:endParaRPr lang="el" dirty="0"/>
          </a:p>
          <a:p>
            <a:r>
              <a:rPr lang="el" dirty="0"/>
              <a:t>ΕΣΠΔ: </a:t>
            </a:r>
            <a:r>
              <a:rPr lang="el" dirty="0">
                <a:solidFill>
                  <a:srgbClr val="3CA8D3"/>
                </a:solidFill>
              </a:rPr>
              <a:t>https://edpb.europa.eu/  </a:t>
            </a:r>
            <a:br>
              <a:rPr lang="en-US" dirty="0"/>
            </a:br>
            <a:endParaRPr lang="en-US" sz="1800" dirty="0"/>
          </a:p>
          <a:p>
            <a:endParaRPr lang="el" dirty="0"/>
          </a:p>
          <a:p>
            <a:pPr marL="571500" indent="-571500">
              <a:buFontTx/>
              <a:buChar char="-"/>
            </a:pPr>
            <a:endParaRPr lang="en-US" dirty="0"/>
          </a:p>
          <a:p>
            <a:r>
              <a:rPr lang="en-US" dirty="0">
                <a:solidFill>
                  <a:srgbClr val="3CA8D3"/>
                </a:solidFill>
              </a:rPr>
              <a:t>	</a:t>
            </a:r>
            <a:br>
              <a:rPr lang="en-US" dirty="0">
                <a:solidFill>
                  <a:srgbClr val="3CA8D3"/>
                </a:solidFill>
              </a:rPr>
            </a:br>
            <a:endParaRPr lang="nl-BE" dirty="0">
              <a:solidFill>
                <a:srgbClr val="3CA8D3"/>
              </a:solidFill>
            </a:endParaRPr>
          </a:p>
        </p:txBody>
      </p:sp>
      <p:pic>
        <p:nvPicPr>
          <p:cNvPr id="1026" name="Picture 2" descr="Αποτέλεσμα εικόνας για το εικονίδιο twitter">
            <a:extLst>
              <a:ext uri="{FF2B5EF4-FFF2-40B4-BE49-F238E27FC236}">
                <a16:creationId xmlns:a16="http://schemas.microsoft.com/office/drawing/2014/main" id="{C5CCAC67-FBAE-4084-1D5F-381FEF1083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688" y="5001077"/>
            <a:ext cx="648000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Αποτέλεσμα εικόνας για το εικονίδιο linkedin">
            <a:extLst>
              <a:ext uri="{FF2B5EF4-FFF2-40B4-BE49-F238E27FC236}">
                <a16:creationId xmlns:a16="http://schemas.microsoft.com/office/drawing/2014/main" id="{AC72CB93-CF6C-E4D9-DFA4-609D19CD18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688" y="4129957"/>
            <a:ext cx="648000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B2114AF9-3307-714B-AC8C-8E6E1C2479FC}"/>
              </a:ext>
            </a:extLst>
          </p:cNvPr>
          <p:cNvSpPr/>
          <p:nvPr/>
        </p:nvSpPr>
        <p:spPr>
          <a:xfrm>
            <a:off x="2393661" y="4965077"/>
            <a:ext cx="2398964" cy="7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" sz="3600" dirty="0">
                <a:solidFill>
                  <a:srgbClr val="3CA8D3"/>
                </a:solidFill>
              </a:rPr>
              <a:t>@eu_edpb</a:t>
            </a:r>
            <a:endParaRPr lang="nl-BE" sz="3600" dirty="0">
              <a:solidFill>
                <a:srgbClr val="3CA8D3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833843B8-9CF3-8E39-235D-C0F08A58F088}"/>
              </a:ext>
            </a:extLst>
          </p:cNvPr>
          <p:cNvSpPr/>
          <p:nvPr/>
        </p:nvSpPr>
        <p:spPr>
          <a:xfrm>
            <a:off x="2393661" y="4129957"/>
            <a:ext cx="9541171" cy="7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" sz="3600">
                <a:solidFill>
                  <a:srgbClr val="3CA8D3"/>
                </a:solidFill>
              </a:rPr>
              <a:t>https://www.linkedin.com/company/eu-edpb/</a:t>
            </a:r>
            <a:endParaRPr lang="nl-BE" sz="3600">
              <a:solidFill>
                <a:srgbClr val="3CA8D3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657C47A-04D5-2EFF-28A8-1AF2692DF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3872F-9C91-4914-A64C-0197CF05E23C}" type="slidenum">
              <a:rPr lang="nl-BE" smtClean="0"/>
              <a:t>22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36433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64410"/>
            <a:ext cx="9144000" cy="2387600"/>
          </a:xfrm>
        </p:spPr>
        <p:txBody>
          <a:bodyPr/>
          <a:lstStyle/>
          <a:p>
            <a:r>
              <a:rPr lang="el-GR" sz="4400" dirty="0">
                <a:solidFill>
                  <a:schemeClr val="accent1">
                    <a:lumMod val="75000"/>
                  </a:schemeClr>
                </a:solidFill>
              </a:rPr>
              <a:t>Αλληλεπίδραση </a:t>
            </a:r>
            <a:br>
              <a:rPr lang="el-GR" sz="4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sz="4400" dirty="0">
                <a:solidFill>
                  <a:schemeClr val="accent1">
                    <a:lumMod val="75000"/>
                  </a:schemeClr>
                </a:solidFill>
              </a:rPr>
              <a:t>Κανονισμού ΤΝ</a:t>
            </a:r>
            <a:r>
              <a:rPr lang="el" sz="4400" dirty="0">
                <a:solidFill>
                  <a:schemeClr val="accent1">
                    <a:lumMod val="75000"/>
                  </a:schemeClr>
                </a:solidFill>
              </a:rPr>
              <a:t> με τον ΓΚΠΔ</a:t>
            </a:r>
            <a:r>
              <a:rPr lang="en-US" sz="4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br>
              <a:rPr lang="en-US" sz="4400" dirty="0">
                <a:solidFill>
                  <a:schemeClr val="accent1">
                    <a:lumMod val="75000"/>
                  </a:schemeClr>
                </a:solidFill>
              </a:rPr>
            </a:br>
            <a:endParaRPr lang="el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326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795612"/>
            <a:ext cx="9067800" cy="1096963"/>
          </a:xfrm>
        </p:spPr>
        <p:txBody>
          <a:bodyPr/>
          <a:lstStyle/>
          <a:p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Κανονισμός ΤΝ</a:t>
            </a:r>
            <a:r>
              <a:rPr lang="el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και</a:t>
            </a:r>
            <a:r>
              <a:rPr lang="el" dirty="0">
                <a:solidFill>
                  <a:schemeClr val="accent1">
                    <a:lumMod val="75000"/>
                  </a:schemeClr>
                </a:solidFill>
              </a:rPr>
              <a:t> ΓΚΠΔ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384897135"/>
              </p:ext>
            </p:extLst>
          </p:nvPr>
        </p:nvGraphicFramePr>
        <p:xfrm>
          <a:off x="2032000" y="1904150"/>
          <a:ext cx="6576741" cy="42341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AB9FF5-F92C-A49F-FC7C-931DDC31B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3872F-9C91-4914-A64C-0197CF05E23C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04062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67556"/>
            <a:ext cx="10515600" cy="913607"/>
          </a:xfrm>
        </p:spPr>
        <p:txBody>
          <a:bodyPr/>
          <a:lstStyle/>
          <a:p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Κανονισμός</a:t>
            </a:r>
            <a:r>
              <a:rPr lang="el-GR" dirty="0"/>
              <a:t>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ΤΝ</a:t>
            </a:r>
            <a:r>
              <a:rPr lang="el" dirty="0">
                <a:solidFill>
                  <a:schemeClr val="accent1">
                    <a:lumMod val="75000"/>
                  </a:schemeClr>
                </a:solidFill>
              </a:rPr>
              <a:t> και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ΓΚΠΔ</a:t>
            </a:r>
            <a:endParaRPr lang="e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488105"/>
          </a:xfrm>
        </p:spPr>
        <p:txBody>
          <a:bodyPr/>
          <a:lstStyle/>
          <a:p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Κανονισμός ΤΝ</a:t>
            </a:r>
            <a:endParaRPr lang="e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169268"/>
            <a:ext cx="5157787" cy="2519465"/>
          </a:xfrm>
          <a:ln>
            <a:solidFill>
              <a:schemeClr val="lt1">
                <a:hueOff val="0"/>
                <a:satOff val="0"/>
                <a:lumOff val="0"/>
              </a:schemeClr>
            </a:solidFill>
          </a:ln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sz="1600" dirty="0"/>
              <a:t>Σύστημα ΤΝ: </a:t>
            </a:r>
            <a:r>
              <a:rPr lang="el-GR" sz="1600" i="1" dirty="0"/>
              <a:t>μηχανικό σύστημα που έχει σχεδιαστεί για να λειτουργεί με διαφορετικά επίπεδα αυτονομίας και μπορεί να παρουσιάζει προσαρμοστικότητα μετά την εφαρμογή του και το οποίο, για ρητούς ή σιωπηρούς στόχους, συνάγει, από τα στοιχεία εισόδου που λαμβάνει, πώς να παράγει στοιχεία εξόδου, όπως προβλέψεις, περιεχόμενο, συστάσεις ή αποφάσεις που μπορούν να επηρεάσουν υλικά ή εικονικά περιβάλλοντα</a:t>
            </a:r>
            <a:endParaRPr lang="el" sz="16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800" dirty="0"/>
              <a:t>Κυριότεροι ρόλοι: </a:t>
            </a:r>
            <a:r>
              <a:rPr lang="el-GR" sz="1800" dirty="0" err="1"/>
              <a:t>πάροχος</a:t>
            </a:r>
            <a:r>
              <a:rPr lang="el-GR" sz="1800" dirty="0"/>
              <a:t> (</a:t>
            </a:r>
            <a:r>
              <a:rPr lang="el-GR" sz="1800" dirty="0" err="1"/>
              <a:t>provider</a:t>
            </a:r>
            <a:r>
              <a:rPr lang="el-GR" sz="1800" dirty="0"/>
              <a:t>) και φορέας εφαρμογής (</a:t>
            </a:r>
            <a:r>
              <a:rPr lang="el-GR" sz="1800" dirty="0" err="1"/>
              <a:t>deployer</a:t>
            </a:r>
            <a:r>
              <a:rPr lang="el-GR" sz="18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488105"/>
          </a:xfrm>
        </p:spPr>
        <p:txBody>
          <a:bodyPr/>
          <a:lstStyle/>
          <a:p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ΓΚΠΔ</a:t>
            </a:r>
            <a:endParaRPr lang="e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169268"/>
            <a:ext cx="5183188" cy="2684403"/>
          </a:xfrm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" sz="1800" dirty="0"/>
              <a:t>Εφαρμόζεται στην επεξεργασία δεδομένων προσωπικού χαρακτήρα εν όλω ή εν μέρει με αυτοματοποιημένα μέσα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" sz="1800" dirty="0"/>
              <a:t>Ρόλοι</a:t>
            </a:r>
            <a:r>
              <a:rPr lang="el" sz="1800" b="1" dirty="0"/>
              <a:t>:</a:t>
            </a:r>
            <a:r>
              <a:rPr lang="en-US" sz="1800" dirty="0"/>
              <a:t> </a:t>
            </a:r>
            <a:r>
              <a:rPr lang="el-GR" sz="1800" dirty="0"/>
              <a:t>υ</a:t>
            </a: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πεύθυνος επεξεργασίας και εκτελών την επεξεργασία</a:t>
            </a:r>
            <a:endParaRPr lang="el" sz="1800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901E99-75B1-D5D5-9134-C7F4C95CCACB}"/>
              </a:ext>
            </a:extLst>
          </p:cNvPr>
          <p:cNvSpPr txBox="1"/>
          <p:nvPr/>
        </p:nvSpPr>
        <p:spPr>
          <a:xfrm>
            <a:off x="2011681" y="4853671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 err="1"/>
              <a:t>Εξωεδαφική</a:t>
            </a:r>
            <a:r>
              <a:rPr lang="el-GR" dirty="0"/>
              <a:t> εφαρμογή: Και οι δύο Κανονισμοί εφαρμόζονται και σε οργανισμούς/εταιρείες εκτός της ΕΕ (σε ορισμένες καθορισμένες περιστάσεις)</a:t>
            </a:r>
            <a:endParaRPr lang="en-CY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DA2A8E1-42A9-C88C-9266-FBA95EF73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3872F-9C91-4914-A64C-0197CF05E23C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65307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" sz="4000" b="1" dirty="0">
                <a:solidFill>
                  <a:schemeClr val="accent1">
                    <a:lumMod val="75000"/>
                  </a:schemeClr>
                </a:solidFill>
              </a:rPr>
              <a:t>Τρια πιθανά σενάρια: </a:t>
            </a:r>
            <a:endParaRPr lang="en-US" sz="40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l" dirty="0"/>
          </a:p>
          <a:p>
            <a:pPr marL="742950" indent="-742950">
              <a:buFont typeface="+mj-lt"/>
              <a:buAutoNum type="arabicPeriod"/>
            </a:pPr>
            <a:r>
              <a:rPr lang="el" dirty="0"/>
              <a:t>Ισχύει ο</a:t>
            </a:r>
            <a:r>
              <a:rPr lang="el-GR" dirty="0"/>
              <a:t> Κανονισμός ΤΝ</a:t>
            </a:r>
            <a:r>
              <a:rPr lang="el" dirty="0"/>
              <a:t>, αλλά όχι ο </a:t>
            </a:r>
            <a:r>
              <a:rPr lang="el-GR" dirty="0"/>
              <a:t>ΓΚΠΔ</a:t>
            </a:r>
            <a:r>
              <a:rPr lang="el" dirty="0"/>
              <a:t> </a:t>
            </a:r>
          </a:p>
          <a:p>
            <a:pPr marL="742950" indent="-742950">
              <a:buFont typeface="+mj-lt"/>
              <a:buAutoNum type="arabicPeriod"/>
            </a:pPr>
            <a:r>
              <a:rPr lang="el" dirty="0"/>
              <a:t>Ισχύει ο </a:t>
            </a:r>
            <a:r>
              <a:rPr lang="el-GR" dirty="0"/>
              <a:t>ΓΚΠΔ</a:t>
            </a:r>
            <a:r>
              <a:rPr lang="el" dirty="0"/>
              <a:t>, αλλά όχι ο</a:t>
            </a:r>
            <a:r>
              <a:rPr lang="el-GR" dirty="0"/>
              <a:t> Κανονισμός ΤΝ</a:t>
            </a:r>
            <a:endParaRPr lang="el" dirty="0"/>
          </a:p>
          <a:p>
            <a:pPr marL="742950" indent="-742950">
              <a:buFont typeface="+mj-lt"/>
              <a:buAutoNum type="arabicPeriod"/>
            </a:pPr>
            <a:r>
              <a:rPr lang="el" dirty="0"/>
              <a:t>Ισχύουν τόσο </a:t>
            </a:r>
            <a:r>
              <a:rPr lang="el-GR" dirty="0"/>
              <a:t>ο Κανονισμός ΤΝ</a:t>
            </a:r>
            <a:r>
              <a:rPr lang="el" dirty="0"/>
              <a:t> όσο και ο </a:t>
            </a:r>
            <a:r>
              <a:rPr lang="el-GR" dirty="0"/>
              <a:t>ΓΚΠΔ</a:t>
            </a:r>
            <a:r>
              <a:rPr lang="el" dirty="0"/>
              <a:t>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A290514-B3AF-E90A-22AD-23AAC398C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3872F-9C91-4914-A64C-0197CF05E23C}" type="slidenum">
              <a:rPr lang="nl-BE" smtClean="0"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57388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40939"/>
            <a:ext cx="7839456" cy="1096963"/>
          </a:xfrm>
        </p:spPr>
        <p:txBody>
          <a:bodyPr/>
          <a:lstStyle/>
          <a:p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Σε ισχύ και οι δύο Κανονισμοί</a:t>
            </a:r>
            <a:r>
              <a:rPr lang="el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br>
              <a:rPr lang="el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" dirty="0">
                <a:solidFill>
                  <a:schemeClr val="accent1">
                    <a:lumMod val="75000"/>
                  </a:schemeClr>
                </a:solidFill>
              </a:rPr>
              <a:t>Τι σημαίνει στην πράξη;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873489296"/>
              </p:ext>
            </p:extLst>
          </p:nvPr>
        </p:nvGraphicFramePr>
        <p:xfrm>
          <a:off x="589081" y="2475571"/>
          <a:ext cx="7592122" cy="4142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26FE11-E477-40A9-659D-A106E087D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3872F-9C91-4914-A64C-0197CF05E23C}" type="slidenum">
              <a:rPr lang="nl-BE" smtClean="0"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2464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060" y="651795"/>
            <a:ext cx="10515600" cy="1096963"/>
          </a:xfrm>
        </p:spPr>
        <p:txBody>
          <a:bodyPr/>
          <a:lstStyle/>
          <a:p>
            <a:r>
              <a:rPr lang="el" dirty="0">
                <a:solidFill>
                  <a:schemeClr val="accent1">
                    <a:lumMod val="75000"/>
                  </a:schemeClr>
                </a:solidFill>
              </a:rPr>
              <a:t>Ενεργοποίηση διατάξεων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ΓΚΠΔ στα πλαίσια ισχύς του Κανονισμού ΤΝ</a:t>
            </a:r>
            <a:endParaRPr lang="e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56DC0B6-178B-1A5E-851C-807499FFB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060" y="1748758"/>
            <a:ext cx="10760413" cy="4761937"/>
          </a:xfrm>
        </p:spPr>
        <p:txBody>
          <a:bodyPr/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</a:rPr>
              <a:t>Βασικές αρχές</a:t>
            </a:r>
          </a:p>
          <a:p>
            <a:pPr marL="742950" lvl="1" indent="-28575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l-GR" sz="1800" dirty="0">
                <a:solidFill>
                  <a:schemeClr val="tx1"/>
                </a:solidFill>
              </a:rPr>
              <a:t>Ελαχιστοποίηση δεδομένων</a:t>
            </a:r>
          </a:p>
          <a:p>
            <a:pPr marL="742950" lvl="1" indent="-28575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l-GR" sz="1800" dirty="0">
                <a:solidFill>
                  <a:schemeClr val="tx1"/>
                </a:solidFill>
              </a:rPr>
              <a:t>Αντικειμενικότητα</a:t>
            </a:r>
          </a:p>
          <a:p>
            <a:pPr marL="742950" lvl="1" indent="-28575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l-GR" sz="1800" dirty="0">
                <a:solidFill>
                  <a:schemeClr val="tx1"/>
                </a:solidFill>
              </a:rPr>
              <a:t>Προστασία της ιδιωτικής ζωής από τον σχεδιασμό και εξ’ ορισμού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</a:rPr>
              <a:t>Έγκυρη νομική βάση</a:t>
            </a:r>
          </a:p>
          <a:p>
            <a:pPr marL="742950" lvl="1" indent="-28575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l-GR" sz="1800" dirty="0">
                <a:solidFill>
                  <a:schemeClr val="tx1"/>
                </a:solidFill>
              </a:rPr>
              <a:t>Άρθρο 6 ΓΚΠΔ</a:t>
            </a:r>
          </a:p>
          <a:p>
            <a:pPr marL="742950" lvl="1" indent="-28575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l-GR" sz="1800" dirty="0">
                <a:solidFill>
                  <a:schemeClr val="tx1"/>
                </a:solidFill>
              </a:rPr>
              <a:t>Ειδικές κατηγορίες δεδομένων (άρθρο 9 ΓΚΠΔ)</a:t>
            </a:r>
          </a:p>
          <a:p>
            <a:pPr marL="742950" lvl="1" indent="-28575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l-GR" sz="1800" dirty="0">
                <a:solidFill>
                  <a:schemeClr val="tx1"/>
                </a:solidFill>
              </a:rPr>
              <a:t>Περαιτέρω επεξεργασία, εφόσον είναι συμβατή (άρθρο 6 παρ. 4 ΓΚΠΔ)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</a:rPr>
              <a:t>Υποχρεώσεις λογοδοσίας</a:t>
            </a:r>
          </a:p>
          <a:p>
            <a:pPr marL="742950" lvl="1" indent="-28575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l-GR" sz="1800" dirty="0">
                <a:solidFill>
                  <a:schemeClr val="tx1"/>
                </a:solidFill>
              </a:rPr>
              <a:t>Καθορισμός ρόλων</a:t>
            </a:r>
          </a:p>
          <a:p>
            <a:pPr marL="742950" lvl="1" indent="-28575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l-GR" sz="1800" dirty="0">
                <a:solidFill>
                  <a:schemeClr val="tx1"/>
                </a:solidFill>
              </a:rPr>
              <a:t>Διαφάνεια και Δικαιώματα των υποκειμένων των δεδομένων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l-GR" sz="1800" dirty="0">
                <a:solidFill>
                  <a:schemeClr val="tx1"/>
                </a:solidFill>
              </a:rPr>
              <a:t>Εκτίμηση Αντίκτυπου Προστασίας Δεδομένων (ΕΑΠΔ)</a:t>
            </a:r>
            <a:endParaRPr lang="en-CY" sz="180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A362D1E-C871-E730-8DB5-85889C488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3872F-9C91-4914-A64C-0197CF05E23C}" type="slidenum">
              <a:rPr lang="nl-BE" smtClean="0"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68539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Κανονισμός ΤΝ</a:t>
            </a:r>
            <a:endParaRPr lang="e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304" y="1904149"/>
            <a:ext cx="10515600" cy="4298687"/>
          </a:xfrm>
        </p:spPr>
        <p:txBody>
          <a:bodyPr/>
          <a:lstStyle/>
          <a:p>
            <a:pPr lvl="1" indent="0">
              <a:buNone/>
            </a:pPr>
            <a:r>
              <a:rPr lang="el" dirty="0">
                <a:solidFill>
                  <a:schemeClr val="accent1">
                    <a:lumMod val="75000"/>
                  </a:schemeClr>
                </a:solidFill>
              </a:rPr>
              <a:t>Αναφορά σε πρόνοιες προστασίας δεδομένων στο Κανονισμό ΤΝ </a:t>
            </a:r>
          </a:p>
          <a:p>
            <a:pPr lvl="1" indent="0">
              <a:buNone/>
            </a:pPr>
            <a:endParaRPr lang="el" dirty="0">
              <a:solidFill>
                <a:schemeClr val="tx1"/>
              </a:solidFill>
            </a:endParaRPr>
          </a:p>
          <a:p>
            <a:pPr marL="1638300" lvl="2" indent="-742950">
              <a:buFont typeface="Wingdings" panose="05000000000000000000" pitchFamily="2" charset="2"/>
              <a:buChar char="Ø"/>
            </a:pPr>
            <a:r>
              <a:rPr lang="el" sz="2400" dirty="0">
                <a:solidFill>
                  <a:schemeClr val="tx1"/>
                </a:solidFill>
              </a:rPr>
              <a:t>Επεξεργασία ειδικών κατηγοριών δεδομένων προσωπικού χαρακτήρα για τον εντοπισμό μεροληψίας - Άρθρο 10</a:t>
            </a:r>
            <a:r>
              <a:rPr lang="en-US" sz="2400" dirty="0">
                <a:solidFill>
                  <a:schemeClr val="tx1"/>
                </a:solidFill>
              </a:rPr>
              <a:t>(</a:t>
            </a:r>
            <a:r>
              <a:rPr lang="el" sz="2400" dirty="0">
                <a:solidFill>
                  <a:schemeClr val="tx1"/>
                </a:solidFill>
              </a:rPr>
              <a:t>5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  <a:endParaRPr lang="el" sz="2400" dirty="0">
              <a:solidFill>
                <a:schemeClr val="tx1"/>
              </a:solidFill>
            </a:endParaRPr>
          </a:p>
          <a:p>
            <a:pPr marL="1638300" lvl="2" indent="-742950">
              <a:buFont typeface="Wingdings" panose="05000000000000000000" pitchFamily="2" charset="2"/>
              <a:buChar char="Ø"/>
            </a:pPr>
            <a:r>
              <a:rPr lang="el" sz="2400" dirty="0">
                <a:solidFill>
                  <a:schemeClr val="tx1"/>
                </a:solidFill>
              </a:rPr>
              <a:t>Εκτίμηση επιπτώσεων στα θεμελιώδη δικαιώματα – άρθρα 13</a:t>
            </a:r>
            <a:r>
              <a:rPr lang="en-US" sz="2400" dirty="0">
                <a:solidFill>
                  <a:schemeClr val="tx1"/>
                </a:solidFill>
              </a:rPr>
              <a:t>,</a:t>
            </a:r>
            <a:r>
              <a:rPr lang="el" sz="2400" dirty="0">
                <a:solidFill>
                  <a:schemeClr val="tx1"/>
                </a:solidFill>
              </a:rPr>
              <a:t> 26</a:t>
            </a:r>
            <a:r>
              <a:rPr lang="en-US" sz="2400" dirty="0">
                <a:solidFill>
                  <a:schemeClr val="tx1"/>
                </a:solidFill>
              </a:rPr>
              <a:t>(</a:t>
            </a:r>
            <a:r>
              <a:rPr lang="el" sz="2400" dirty="0">
                <a:solidFill>
                  <a:schemeClr val="tx1"/>
                </a:solidFill>
              </a:rPr>
              <a:t>9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  <a:r>
              <a:rPr lang="el" sz="2400" dirty="0">
                <a:solidFill>
                  <a:schemeClr val="tx1"/>
                </a:solidFill>
              </a:rPr>
              <a:t>, 27</a:t>
            </a:r>
            <a:r>
              <a:rPr lang="en-US" sz="2400" dirty="0">
                <a:solidFill>
                  <a:schemeClr val="tx1"/>
                </a:solidFill>
              </a:rPr>
              <a:t>(</a:t>
            </a:r>
            <a:r>
              <a:rPr lang="el" sz="2400" dirty="0">
                <a:solidFill>
                  <a:schemeClr val="tx1"/>
                </a:solidFill>
              </a:rPr>
              <a:t>4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  <a:endParaRPr lang="el" sz="2400" dirty="0">
              <a:solidFill>
                <a:schemeClr val="tx1"/>
              </a:solidFill>
            </a:endParaRPr>
          </a:p>
          <a:p>
            <a:pPr marL="1638300" lvl="2" indent="-742950">
              <a:buFont typeface="Wingdings" panose="05000000000000000000" pitchFamily="2" charset="2"/>
              <a:buChar char="Ø"/>
            </a:pPr>
            <a:r>
              <a:rPr lang="el" sz="2400" dirty="0">
                <a:solidFill>
                  <a:schemeClr val="tx1"/>
                </a:solidFill>
              </a:rPr>
              <a:t>Περιεχόμενο της δήλωσης συμμόρφωσης ΕΕ – άρθρο 47</a:t>
            </a:r>
            <a:r>
              <a:rPr lang="en-US" sz="2400" dirty="0">
                <a:solidFill>
                  <a:schemeClr val="tx1"/>
                </a:solidFill>
              </a:rPr>
              <a:t>(</a:t>
            </a:r>
            <a:r>
              <a:rPr lang="el" sz="2400" dirty="0">
                <a:solidFill>
                  <a:schemeClr val="tx1"/>
                </a:solidFill>
              </a:rPr>
              <a:t>2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  <a:r>
              <a:rPr lang="el" sz="2400" dirty="0">
                <a:solidFill>
                  <a:schemeClr val="tx1"/>
                </a:solidFill>
              </a:rPr>
              <a:t> + παράρτημα V</a:t>
            </a:r>
            <a:endParaRPr lang="en-US" sz="2400" dirty="0">
              <a:solidFill>
                <a:schemeClr val="tx1"/>
              </a:solidFill>
            </a:endParaRPr>
          </a:p>
          <a:p>
            <a:pPr marL="1638300" lvl="2" indent="-742950">
              <a:buFont typeface="Wingdings" panose="05000000000000000000" pitchFamily="2" charset="2"/>
              <a:buChar char="Ø"/>
            </a:pPr>
            <a:r>
              <a:rPr lang="el" sz="2400" dirty="0">
                <a:solidFill>
                  <a:schemeClr val="tx1"/>
                </a:solidFill>
              </a:rPr>
              <a:t>Πληροφορίες για την καταχώριση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l-GR" sz="2400" dirty="0">
                <a:solidFill>
                  <a:schemeClr val="tx1"/>
                </a:solidFill>
              </a:rPr>
              <a:t>στην</a:t>
            </a:r>
            <a:r>
              <a:rPr lang="el" sz="2400" dirty="0">
                <a:solidFill>
                  <a:schemeClr val="tx1"/>
                </a:solidFill>
              </a:rPr>
              <a:t> βάση δεδομένων της ΕΕ για εγγραφή συστημάτων Υψηλού Κινδύνου</a:t>
            </a:r>
            <a:r>
              <a:rPr lang="el" sz="2400" dirty="0">
                <a:solidFill>
                  <a:srgbClr val="FF0000"/>
                </a:solidFill>
              </a:rPr>
              <a:t> </a:t>
            </a:r>
            <a:r>
              <a:rPr lang="el" sz="2400" dirty="0">
                <a:solidFill>
                  <a:schemeClr val="tx1"/>
                </a:solidFill>
              </a:rPr>
              <a:t>– παράρτημα VIII Τμήμα Γ. 5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0F8CF9-B3CB-A30D-038C-5DD4D933E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3872F-9C91-4914-A64C-0197CF05E23C}" type="slidenum">
              <a:rPr lang="nl-BE" smtClean="0"/>
              <a:t>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639863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1998</TotalTime>
  <Words>1248</Words>
  <PresentationFormat>Widescreen</PresentationFormat>
  <Paragraphs>152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Arial Narrow</vt:lpstr>
      <vt:lpstr>Calibri</vt:lpstr>
      <vt:lpstr>Symbol</vt:lpstr>
      <vt:lpstr>Times New Roman</vt:lpstr>
      <vt:lpstr>Trebuchet MS</vt:lpstr>
      <vt:lpstr>Wingdings</vt:lpstr>
      <vt:lpstr>Kantoorthema</vt:lpstr>
      <vt:lpstr>Προστασία δεδομένων και Κανονισμός για την Tεχνητή Nοημοσύνη (AI Act)</vt:lpstr>
      <vt:lpstr>Περιεχόμενα</vt:lpstr>
      <vt:lpstr>Αλληλεπίδραση  Κανονισμού ΤΝ με τον ΓΚΠΔ  </vt:lpstr>
      <vt:lpstr>Κανονισμός ΤΝ και ΓΚΠΔ</vt:lpstr>
      <vt:lpstr>Κανονισμός ΤΝ και ΓΚΠΔ</vt:lpstr>
      <vt:lpstr>PowerPoint Presentation</vt:lpstr>
      <vt:lpstr>Σε ισχύ και οι δύο Κανονισμοί  Τι σημαίνει στην πράξη;</vt:lpstr>
      <vt:lpstr>Ενεργοποίηση διατάξεων ΓΚΠΔ στα πλαίσια ισχύς του Κανονισμού ΤΝ</vt:lpstr>
      <vt:lpstr>Κανονισμός ΤΝ</vt:lpstr>
      <vt:lpstr>Ο ρόλος του ΕΣΠΔ και των ΑΠΔ σε σχέση με την τεχνητή νοημοσύνη</vt:lpstr>
      <vt:lpstr>Ο ρόλος του ΕΣΠΔ</vt:lpstr>
      <vt:lpstr>Ο ρόλος των ΑΠΔ</vt:lpstr>
      <vt:lpstr>Το έργο του ΕΣΠΔ</vt:lpstr>
      <vt:lpstr>Προτεραιότητες του ΕΣΠΔ σχετικά με την τεχνητή νοημοσύνη</vt:lpstr>
      <vt:lpstr>Σχετικές εργασίες του ΕΣΠΔ στον τομέα της τεχνητής νοημοσύνης</vt:lpstr>
      <vt:lpstr>Άλλες σχετικές εργασίες του ΕΣΠΔ</vt:lpstr>
      <vt:lpstr>Επόμενη μέρα</vt:lpstr>
      <vt:lpstr>PowerPoint Presentation</vt:lpstr>
      <vt:lpstr>Μέχρι στιγμής εφαρμογή του Κανονισμού ΤΝ στην Κύπρο</vt:lpstr>
      <vt:lpstr>Δομή διακυβέρνησης στην Κύπρο</vt:lpstr>
      <vt:lpstr>Ευχαριστώ για την προσοχή σας!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2025-03-19T09:54:59Z</cp:lastPrinted>
  <dcterms:modified xsi:type="dcterms:W3CDTF">2025-03-19T11:27:46Z</dcterms:modified>
</cp:coreProperties>
</file>